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56"/>
  </p:notesMasterIdLst>
  <p:sldIdLst>
    <p:sldId id="588" r:id="rId2"/>
    <p:sldId id="614" r:id="rId3"/>
    <p:sldId id="634" r:id="rId4"/>
    <p:sldId id="589" r:id="rId5"/>
    <p:sldId id="676" r:id="rId6"/>
    <p:sldId id="696" r:id="rId7"/>
    <p:sldId id="698" r:id="rId8"/>
    <p:sldId id="699" r:id="rId9"/>
    <p:sldId id="677" r:id="rId10"/>
    <p:sldId id="591" r:id="rId11"/>
    <p:sldId id="678" r:id="rId12"/>
    <p:sldId id="680" r:id="rId13"/>
    <p:sldId id="620" r:id="rId14"/>
    <p:sldId id="682" r:id="rId15"/>
    <p:sldId id="684" r:id="rId16"/>
    <p:sldId id="683" r:id="rId17"/>
    <p:sldId id="695" r:id="rId18"/>
    <p:sldId id="632" r:id="rId19"/>
    <p:sldId id="622" r:id="rId20"/>
    <p:sldId id="617" r:id="rId21"/>
    <p:sldId id="625" r:id="rId22"/>
    <p:sldId id="597" r:id="rId23"/>
    <p:sldId id="630" r:id="rId24"/>
    <p:sldId id="610" r:id="rId25"/>
    <p:sldId id="600" r:id="rId26"/>
    <p:sldId id="636" r:id="rId27"/>
    <p:sldId id="596" r:id="rId28"/>
    <p:sldId id="690" r:id="rId29"/>
    <p:sldId id="598" r:id="rId30"/>
    <p:sldId id="599" r:id="rId31"/>
    <p:sldId id="627" r:id="rId32"/>
    <p:sldId id="688" r:id="rId33"/>
    <p:sldId id="637" r:id="rId34"/>
    <p:sldId id="647" r:id="rId35"/>
    <p:sldId id="638" r:id="rId36"/>
    <p:sldId id="649" r:id="rId37"/>
    <p:sldId id="650" r:id="rId38"/>
    <p:sldId id="646" r:id="rId39"/>
    <p:sldId id="651" r:id="rId40"/>
    <p:sldId id="652" r:id="rId41"/>
    <p:sldId id="653" r:id="rId42"/>
    <p:sldId id="654" r:id="rId43"/>
    <p:sldId id="655" r:id="rId44"/>
    <p:sldId id="656" r:id="rId45"/>
    <p:sldId id="657" r:id="rId46"/>
    <p:sldId id="689" r:id="rId47"/>
    <p:sldId id="639" r:id="rId48"/>
    <p:sldId id="640" r:id="rId49"/>
    <p:sldId id="641" r:id="rId50"/>
    <p:sldId id="594" r:id="rId51"/>
    <p:sldId id="626" r:id="rId52"/>
    <p:sldId id="691" r:id="rId53"/>
    <p:sldId id="687" r:id="rId54"/>
    <p:sldId id="601" r:id="rId5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6327"/>
  </p:normalViewPr>
  <p:slideViewPr>
    <p:cSldViewPr snapToGrid="0" snapToObjects="1">
      <p:cViewPr varScale="1">
        <p:scale>
          <a:sx n="104" d="100"/>
          <a:sy n="104" d="100"/>
        </p:scale>
        <p:origin x="232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media/media3.mov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D04B2F-82F8-224A-A36D-08DE3F4FABC5}" type="datetimeFigureOut">
              <a:rPr lang="en-US" smtClean="0"/>
              <a:t>1/30/23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B2B31E-617D-7342-8B04-D465A32184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2326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8DD6487-14A9-49B8-972D-88A1CCAF324D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431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Please retain proper</a:t>
            </a:r>
            <a:r>
              <a:rPr lang="en-US" baseline="0" dirty="0"/>
              <a:t> attribution and the reference to </a:t>
            </a:r>
            <a:r>
              <a:rPr lang="en-US" baseline="0" dirty="0" err="1"/>
              <a:t>ai.berkeley.edu</a:t>
            </a:r>
            <a:r>
              <a:rPr lang="en-US" baseline="0" dirty="0"/>
              <a:t>.  Thanks!</a:t>
            </a:r>
            <a:endParaRPr lang="en-US" sz="1200" dirty="0">
              <a:latin typeface="Calibri"/>
              <a:cs typeface="Calibri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8DD6487-14A9-49B8-972D-88A1CCAF324D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05219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0" y="1044580"/>
            <a:ext cx="12192000" cy="14700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0" y="3657600"/>
            <a:ext cx="12192000" cy="15240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8B039D5-275B-4A42-9DA6-D22E6DB5F35E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4513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C6886EB-61D6-4887-8014-0AD8743EA19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8914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0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0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3C484AB-0E1D-492A-AE0D-24B7131CB05A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7289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518B0A2-D928-43B3-898A-E5B176FEDEC9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9615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67" indent="0">
              <a:buNone/>
              <a:defRPr sz="1900"/>
            </a:lvl2pPr>
            <a:lvl3pPr marL="914332" indent="0">
              <a:buNone/>
              <a:defRPr sz="1600"/>
            </a:lvl3pPr>
            <a:lvl4pPr marL="1371498" indent="0">
              <a:buNone/>
              <a:defRPr sz="1500"/>
            </a:lvl4pPr>
            <a:lvl5pPr marL="1828664" indent="0">
              <a:buNone/>
              <a:defRPr sz="1500"/>
            </a:lvl5pPr>
            <a:lvl6pPr marL="2285830" indent="0">
              <a:buNone/>
              <a:defRPr sz="1500"/>
            </a:lvl6pPr>
            <a:lvl7pPr marL="2742994" indent="0">
              <a:buNone/>
              <a:defRPr sz="1500"/>
            </a:lvl7pPr>
            <a:lvl8pPr marL="3200160" indent="0">
              <a:buNone/>
              <a:defRPr sz="1500"/>
            </a:lvl8pPr>
            <a:lvl9pPr marL="3657327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F11AF2F-4CEE-4004-B96A-AF75E50B2E88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0262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D254D69-0A2A-4D82-92F5-6566037E0150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1695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3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67" indent="0">
              <a:buNone/>
              <a:defRPr sz="2000" b="1"/>
            </a:lvl2pPr>
            <a:lvl3pPr marL="914332" indent="0">
              <a:buNone/>
              <a:defRPr sz="1900" b="1"/>
            </a:lvl3pPr>
            <a:lvl4pPr marL="1371498" indent="0">
              <a:buNone/>
              <a:defRPr sz="1600" b="1"/>
            </a:lvl4pPr>
            <a:lvl5pPr marL="1828664" indent="0">
              <a:buNone/>
              <a:defRPr sz="1600" b="1"/>
            </a:lvl5pPr>
            <a:lvl6pPr marL="2285830" indent="0">
              <a:buNone/>
              <a:defRPr sz="1600" b="1"/>
            </a:lvl6pPr>
            <a:lvl7pPr marL="2742994" indent="0">
              <a:buNone/>
              <a:defRPr sz="1600" b="1"/>
            </a:lvl7pPr>
            <a:lvl8pPr marL="3200160" indent="0">
              <a:buNone/>
              <a:defRPr sz="1600" b="1"/>
            </a:lvl8pPr>
            <a:lvl9pPr marL="365732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3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8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67" indent="0">
              <a:buNone/>
              <a:defRPr sz="2000" b="1"/>
            </a:lvl2pPr>
            <a:lvl3pPr marL="914332" indent="0">
              <a:buNone/>
              <a:defRPr sz="1900" b="1"/>
            </a:lvl3pPr>
            <a:lvl4pPr marL="1371498" indent="0">
              <a:buNone/>
              <a:defRPr sz="1600" b="1"/>
            </a:lvl4pPr>
            <a:lvl5pPr marL="1828664" indent="0">
              <a:buNone/>
              <a:defRPr sz="1600" b="1"/>
            </a:lvl5pPr>
            <a:lvl6pPr marL="2285830" indent="0">
              <a:buNone/>
              <a:defRPr sz="1600" b="1"/>
            </a:lvl6pPr>
            <a:lvl7pPr marL="2742994" indent="0">
              <a:buNone/>
              <a:defRPr sz="1600" b="1"/>
            </a:lvl7pPr>
            <a:lvl8pPr marL="3200160" indent="0">
              <a:buNone/>
              <a:defRPr sz="1600" b="1"/>
            </a:lvl8pPr>
            <a:lvl9pPr marL="365732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8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E3F3699-33B4-4046-A8C0-1E5BF91EE498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6501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4265258-A7B0-4F44-AD94-A478DFDD6509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54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50972F-AC02-4B9F-93B0-511030A361BD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7805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4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3" y="273054"/>
            <a:ext cx="511175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4" y="1435104"/>
            <a:ext cx="3008313" cy="4691063"/>
          </a:xfrm>
        </p:spPr>
        <p:txBody>
          <a:bodyPr/>
          <a:lstStyle>
            <a:lvl1pPr marL="0" indent="0">
              <a:buNone/>
              <a:defRPr sz="1500"/>
            </a:lvl1pPr>
            <a:lvl2pPr marL="457167" indent="0">
              <a:buNone/>
              <a:defRPr sz="1200"/>
            </a:lvl2pPr>
            <a:lvl3pPr marL="914332" indent="0">
              <a:buNone/>
              <a:defRPr sz="1100"/>
            </a:lvl3pPr>
            <a:lvl4pPr marL="1371498" indent="0">
              <a:buNone/>
              <a:defRPr sz="900"/>
            </a:lvl4pPr>
            <a:lvl5pPr marL="1828664" indent="0">
              <a:buNone/>
              <a:defRPr sz="900"/>
            </a:lvl5pPr>
            <a:lvl6pPr marL="2285830" indent="0">
              <a:buNone/>
              <a:defRPr sz="900"/>
            </a:lvl6pPr>
            <a:lvl7pPr marL="2742994" indent="0">
              <a:buNone/>
              <a:defRPr sz="900"/>
            </a:lvl7pPr>
            <a:lvl8pPr marL="3200160" indent="0">
              <a:buNone/>
              <a:defRPr sz="900"/>
            </a:lvl8pPr>
            <a:lvl9pPr marL="365732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335C1DF-81AF-4DF4-BCE2-0F605F1BC4C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4210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167" indent="0">
              <a:buNone/>
              <a:defRPr sz="2800"/>
            </a:lvl2pPr>
            <a:lvl3pPr marL="914332" indent="0">
              <a:buNone/>
              <a:defRPr sz="2400"/>
            </a:lvl3pPr>
            <a:lvl4pPr marL="1371498" indent="0">
              <a:buNone/>
              <a:defRPr sz="2000"/>
            </a:lvl4pPr>
            <a:lvl5pPr marL="1828664" indent="0">
              <a:buNone/>
              <a:defRPr sz="2000"/>
            </a:lvl5pPr>
            <a:lvl6pPr marL="2285830" indent="0">
              <a:buNone/>
              <a:defRPr sz="2000"/>
            </a:lvl6pPr>
            <a:lvl7pPr marL="2742994" indent="0">
              <a:buNone/>
              <a:defRPr sz="2000"/>
            </a:lvl7pPr>
            <a:lvl8pPr marL="3200160" indent="0">
              <a:buNone/>
              <a:defRPr sz="2000"/>
            </a:lvl8pPr>
            <a:lvl9pPr marL="3657327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41"/>
            <a:ext cx="5486400" cy="804863"/>
          </a:xfrm>
        </p:spPr>
        <p:txBody>
          <a:bodyPr/>
          <a:lstStyle>
            <a:lvl1pPr marL="0" indent="0">
              <a:buNone/>
              <a:defRPr sz="1500"/>
            </a:lvl1pPr>
            <a:lvl2pPr marL="457167" indent="0">
              <a:buNone/>
              <a:defRPr sz="1200"/>
            </a:lvl2pPr>
            <a:lvl3pPr marL="914332" indent="0">
              <a:buNone/>
              <a:defRPr sz="1100"/>
            </a:lvl3pPr>
            <a:lvl4pPr marL="1371498" indent="0">
              <a:buNone/>
              <a:defRPr sz="900"/>
            </a:lvl4pPr>
            <a:lvl5pPr marL="1828664" indent="0">
              <a:buNone/>
              <a:defRPr sz="900"/>
            </a:lvl5pPr>
            <a:lvl6pPr marL="2285830" indent="0">
              <a:buNone/>
              <a:defRPr sz="900"/>
            </a:lvl6pPr>
            <a:lvl7pPr marL="2742994" indent="0">
              <a:buNone/>
              <a:defRPr sz="900"/>
            </a:lvl7pPr>
            <a:lvl8pPr marL="3200160" indent="0">
              <a:buNone/>
              <a:defRPr sz="900"/>
            </a:lvl8pPr>
            <a:lvl9pPr marL="365732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157F8EA-D214-4032-BF2B-062C28AE1B24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720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0" y="-25400"/>
            <a:ext cx="121920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4" tIns="45718" rIns="91434" bIns="45718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06400" y="1397002"/>
            <a:ext cx="11379200" cy="47291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4" tIns="45718" rIns="91434" bIns="4571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4" tIns="45718" rIns="91434" bIns="45718" numCol="1" anchor="t" anchorCtr="0" compatLnSpc="1">
            <a:prstTxWarp prst="textNoShape">
              <a:avLst/>
            </a:prstTxWarp>
          </a:bodyPr>
          <a:lstStyle>
            <a:lvl1pPr>
              <a:defRPr sz="15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4" tIns="45718" rIns="91434" bIns="45718" numCol="1" anchor="t" anchorCtr="0" compatLnSpc="1">
            <a:prstTxWarp prst="textNoShape">
              <a:avLst/>
            </a:prstTxWarp>
          </a:bodyPr>
          <a:lstStyle>
            <a:lvl1pPr algn="ctr">
              <a:defRPr sz="15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4" tIns="45718" rIns="91434" bIns="45718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pPr>
              <a:defRPr/>
            </a:pPr>
            <a:fld id="{6F9CEA6C-9676-4610-9E76-A9EBD51544BC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4103" name="Rectangle 7"/>
          <p:cNvSpPr>
            <a:spLocks noChangeArrowheads="1"/>
          </p:cNvSpPr>
          <p:nvPr/>
        </p:nvSpPr>
        <p:spPr bwMode="auto">
          <a:xfrm>
            <a:off x="0" y="1031243"/>
            <a:ext cx="12192000" cy="60959"/>
          </a:xfrm>
          <a:prstGeom prst="rect">
            <a:avLst/>
          </a:prstGeom>
          <a:gradFill rotWithShape="1">
            <a:gsLst>
              <a:gs pos="0">
                <a:srgbClr val="0000CC"/>
              </a:gs>
              <a:gs pos="100000">
                <a:schemeClr val="tx1"/>
              </a:gs>
            </a:gsLst>
            <a:lin ang="0" scaled="1"/>
          </a:gra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91434" tIns="45718" rIns="91434" bIns="45718" anchor="ctr"/>
          <a:lstStyle/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6765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Calibri" pitchFamily="34" charset="0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167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332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498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664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874" indent="-342874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3200">
          <a:solidFill>
            <a:schemeClr val="accent2"/>
          </a:solidFill>
          <a:latin typeface="Calibri" pitchFamily="34" charset="0"/>
          <a:ea typeface="+mn-ea"/>
          <a:cs typeface="+mn-cs"/>
        </a:defRPr>
      </a:lvl1pPr>
      <a:lvl2pPr marL="742895" indent="-28573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800">
          <a:solidFill>
            <a:schemeClr val="tx1"/>
          </a:solidFill>
          <a:latin typeface="Calibri" pitchFamily="34" charset="0"/>
        </a:defRPr>
      </a:lvl2pPr>
      <a:lvl3pPr marL="1142914" indent="-228584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400">
          <a:solidFill>
            <a:schemeClr val="tx1"/>
          </a:solidFill>
          <a:latin typeface="Calibri" pitchFamily="34" charset="0"/>
        </a:defRPr>
      </a:lvl3pPr>
      <a:lvl4pPr marL="1600080" indent="-228584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000">
          <a:solidFill>
            <a:schemeClr val="tx1"/>
          </a:solidFill>
          <a:latin typeface="Calibri" pitchFamily="34" charset="0"/>
        </a:defRPr>
      </a:lvl4pPr>
      <a:lvl5pPr marL="2057247" indent="-228584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Calibri" pitchFamily="34" charset="0"/>
        </a:defRPr>
      </a:lvl5pPr>
      <a:lvl6pPr marL="2514412" indent="-228584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6pPr>
      <a:lvl7pPr marL="2971578" indent="-228584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7pPr>
      <a:lvl8pPr marL="3428744" indent="-228584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8pPr>
      <a:lvl9pPr marL="3885910" indent="-228584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332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7" algn="l" defTabSz="914332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2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0" algn="l" defTabSz="914332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4" algn="l" defTabSz="914332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2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7" algn="l" defTabSz="914332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10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3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Inference: entailment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217710"/>
            <a:ext cx="11379200" cy="4729164"/>
          </a:xfrm>
        </p:spPr>
        <p:txBody>
          <a:bodyPr/>
          <a:lstStyle/>
          <a:p>
            <a:r>
              <a:rPr lang="en-US" b="1" i="1" dirty="0">
                <a:solidFill>
                  <a:srgbClr val="FF0000"/>
                </a:solidFill>
              </a:rPr>
              <a:t>Entailment</a:t>
            </a:r>
            <a:r>
              <a:rPr lang="en-US" dirty="0"/>
              <a:t>: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 </a:t>
            </a:r>
            <a:r>
              <a:rPr lang="en-US" spc="-360" dirty="0">
                <a:solidFill>
                  <a:srgbClr val="CC00CC"/>
                </a:solidFill>
                <a:sym typeface="Symbol"/>
              </a:rPr>
              <a:t>|</a:t>
            </a:r>
            <a:r>
              <a:rPr lang="en-US" dirty="0">
                <a:solidFill>
                  <a:srgbClr val="CC00CC"/>
                </a:solidFill>
                <a:sym typeface="Symbol"/>
              </a:rPr>
              <a:t>= </a:t>
            </a:r>
            <a:r>
              <a:rPr lang="en-US" dirty="0"/>
              <a:t> (“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</a:t>
            </a:r>
            <a:r>
              <a:rPr lang="en-US" dirty="0"/>
              <a:t> </a:t>
            </a:r>
            <a:r>
              <a:rPr lang="en-US" dirty="0">
                <a:solidFill>
                  <a:srgbClr val="0000FF"/>
                </a:solidFill>
              </a:rPr>
              <a:t>entails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</a:t>
            </a:r>
            <a:r>
              <a:rPr lang="en-US" dirty="0">
                <a:solidFill>
                  <a:srgbClr val="000090"/>
                </a:solidFill>
                <a:sym typeface="Symbol"/>
              </a:rPr>
              <a:t>” or “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</a:t>
            </a:r>
            <a:r>
              <a:rPr lang="en-US" dirty="0">
                <a:solidFill>
                  <a:srgbClr val="000090"/>
                </a:solidFill>
                <a:sym typeface="Symbol"/>
              </a:rPr>
              <a:t> </a:t>
            </a:r>
            <a:r>
              <a:rPr lang="en-US" dirty="0">
                <a:solidFill>
                  <a:srgbClr val="0000FF"/>
                </a:solidFill>
                <a:sym typeface="Symbol"/>
              </a:rPr>
              <a:t>follows from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</a:t>
            </a:r>
            <a:r>
              <a:rPr lang="en-US" dirty="0">
                <a:solidFill>
                  <a:srgbClr val="000090"/>
                </a:solidFill>
                <a:sym typeface="Symbol"/>
              </a:rPr>
              <a:t>”</a:t>
            </a:r>
            <a:r>
              <a:rPr lang="en-US" dirty="0"/>
              <a:t>) </a:t>
            </a:r>
            <a:r>
              <a:rPr lang="en-US" dirty="0" err="1"/>
              <a:t>iff</a:t>
            </a:r>
            <a:r>
              <a:rPr lang="en-US" dirty="0"/>
              <a:t>           </a:t>
            </a:r>
            <a:r>
              <a:rPr lang="en-US" u="sng" dirty="0"/>
              <a:t>in every world where </a:t>
            </a:r>
            <a:r>
              <a:rPr lang="en-US" u="sng" dirty="0">
                <a:solidFill>
                  <a:srgbClr val="CC00CC"/>
                </a:solidFill>
                <a:sym typeface="Symbol"/>
              </a:rPr>
              <a:t></a:t>
            </a:r>
            <a:r>
              <a:rPr lang="en-US" u="sng" dirty="0"/>
              <a:t> is true, </a:t>
            </a:r>
            <a:r>
              <a:rPr lang="en-US" u="sng" dirty="0">
                <a:solidFill>
                  <a:srgbClr val="CC00CC"/>
                </a:solidFill>
                <a:sym typeface="Symbol"/>
              </a:rPr>
              <a:t></a:t>
            </a:r>
            <a:r>
              <a:rPr lang="en-US" u="sng" dirty="0"/>
              <a:t> is also true</a:t>
            </a:r>
          </a:p>
          <a:p>
            <a:pPr lvl="1"/>
            <a:r>
              <a:rPr lang="en-US" dirty="0"/>
              <a:t>I.e., the 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</a:t>
            </a:r>
            <a:r>
              <a:rPr lang="en-US" dirty="0"/>
              <a:t>-worlds are a </a:t>
            </a:r>
            <a:r>
              <a:rPr lang="en-US" b="1" i="1" u="sng" dirty="0"/>
              <a:t>subset</a:t>
            </a:r>
            <a:r>
              <a:rPr lang="en-US" dirty="0"/>
              <a:t> of the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</a:t>
            </a:r>
            <a:r>
              <a:rPr lang="en-US" dirty="0"/>
              <a:t>-worlds [</a:t>
            </a:r>
            <a:r>
              <a:rPr lang="en-US" b="1" i="1" dirty="0">
                <a:solidFill>
                  <a:srgbClr val="FF0000"/>
                </a:solidFill>
              </a:rPr>
              <a:t>models</a:t>
            </a:r>
            <a:r>
              <a:rPr lang="en-US" dirty="0"/>
              <a:t>(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</a:t>
            </a:r>
            <a:r>
              <a:rPr lang="en-US" dirty="0"/>
              <a:t>) </a:t>
            </a:r>
            <a:r>
              <a:rPr lang="en-US" dirty="0">
                <a:sym typeface="Symbol"/>
              </a:rPr>
              <a:t></a:t>
            </a:r>
            <a:r>
              <a:rPr lang="en-US" dirty="0"/>
              <a:t> </a:t>
            </a:r>
            <a:r>
              <a:rPr lang="en-US" b="1" i="1" dirty="0">
                <a:solidFill>
                  <a:srgbClr val="FF0000"/>
                </a:solidFill>
              </a:rPr>
              <a:t>models</a:t>
            </a:r>
            <a:r>
              <a:rPr lang="en-US" dirty="0"/>
              <a:t>(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</a:t>
            </a:r>
            <a:r>
              <a:rPr lang="en-US" dirty="0"/>
              <a:t>)]</a:t>
            </a:r>
          </a:p>
          <a:p>
            <a:r>
              <a:rPr lang="en-US" dirty="0"/>
              <a:t>In the example,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</a:t>
            </a:r>
            <a:r>
              <a:rPr lang="en-US" baseline="-25000" dirty="0">
                <a:solidFill>
                  <a:srgbClr val="CC00CC"/>
                </a:solidFill>
                <a:sym typeface="Symbol"/>
              </a:rPr>
              <a:t>2</a:t>
            </a:r>
            <a:r>
              <a:rPr lang="en-US" dirty="0">
                <a:solidFill>
                  <a:srgbClr val="CC00CC"/>
                </a:solidFill>
                <a:sym typeface="Symbol"/>
              </a:rPr>
              <a:t> </a:t>
            </a:r>
            <a:r>
              <a:rPr lang="en-US" spc="-360" dirty="0">
                <a:solidFill>
                  <a:srgbClr val="CC00CC"/>
                </a:solidFill>
                <a:sym typeface="Symbol"/>
              </a:rPr>
              <a:t>|</a:t>
            </a:r>
            <a:r>
              <a:rPr lang="en-US" dirty="0">
                <a:solidFill>
                  <a:srgbClr val="CC00CC"/>
                </a:solidFill>
                <a:sym typeface="Symbol"/>
              </a:rPr>
              <a:t>= </a:t>
            </a:r>
            <a:r>
              <a:rPr lang="en-US" baseline="-25000" dirty="0">
                <a:solidFill>
                  <a:srgbClr val="CC00CC"/>
                </a:solidFill>
              </a:rPr>
              <a:t>1</a:t>
            </a:r>
            <a:r>
              <a:rPr lang="en-US" dirty="0"/>
              <a:t> </a:t>
            </a:r>
          </a:p>
          <a:p>
            <a:r>
              <a:rPr lang="en-US" dirty="0"/>
              <a:t>(Say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</a:t>
            </a:r>
            <a:r>
              <a:rPr lang="en-US" baseline="-25000" dirty="0">
                <a:solidFill>
                  <a:srgbClr val="CC00CC"/>
                </a:solidFill>
                <a:sym typeface="Symbol"/>
              </a:rPr>
              <a:t>2</a:t>
            </a:r>
            <a:r>
              <a:rPr lang="en-US" dirty="0"/>
              <a:t> is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Q</a:t>
            </a:r>
            <a:r>
              <a:rPr lang="en-US" dirty="0">
                <a:solidFill>
                  <a:srgbClr val="CC00CC"/>
                </a:solidFill>
              </a:rPr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</a:t>
            </a:r>
            <a:r>
              <a:rPr lang="en-US" dirty="0">
                <a:solidFill>
                  <a:srgbClr val="CC00CC"/>
                </a:solidFill>
              </a:rPr>
              <a:t> R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</a:t>
            </a:r>
            <a:r>
              <a:rPr lang="en-US" dirty="0">
                <a:solidFill>
                  <a:srgbClr val="CC00CC"/>
                </a:solidFill>
              </a:rPr>
              <a:t> S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</a:t>
            </a:r>
            <a:r>
              <a:rPr lang="en-US" dirty="0">
                <a:solidFill>
                  <a:srgbClr val="CC00CC"/>
                </a:solidFill>
              </a:rPr>
              <a:t> W</a:t>
            </a:r>
            <a:r>
              <a:rPr lang="en-US" dirty="0"/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         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</a:t>
            </a:r>
            <a:r>
              <a:rPr lang="en-US" baseline="-25000" dirty="0">
                <a:solidFill>
                  <a:srgbClr val="CC00CC"/>
                </a:solidFill>
                <a:sym typeface="Symbol"/>
              </a:rPr>
              <a:t>1</a:t>
            </a:r>
            <a:r>
              <a:rPr lang="en-US" dirty="0"/>
              <a:t>  is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Q</a:t>
            </a:r>
            <a:r>
              <a:rPr lang="en-US" dirty="0">
                <a:solidFill>
                  <a:srgbClr val="CC00CC"/>
                </a:solidFill>
              </a:rPr>
              <a:t> 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532896" y="4597542"/>
            <a:ext cx="595703" cy="58477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CC00CC"/>
                </a:solidFill>
                <a:sym typeface="Symbol"/>
              </a:rPr>
              <a:t></a:t>
            </a:r>
            <a:r>
              <a:rPr lang="en-US" sz="3200" baseline="-25000" dirty="0">
                <a:solidFill>
                  <a:srgbClr val="CC00CC"/>
                </a:solidFill>
              </a:rPr>
              <a:t>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21761" y="5341055"/>
            <a:ext cx="595703" cy="58477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CC00CC"/>
                </a:solidFill>
                <a:sym typeface="Symbol"/>
              </a:rPr>
              <a:t></a:t>
            </a:r>
            <a:r>
              <a:rPr lang="en-US" sz="3200" baseline="-25000" dirty="0">
                <a:solidFill>
                  <a:srgbClr val="CC00CC"/>
                </a:solidFill>
                <a:sym typeface="Symbol"/>
              </a:rPr>
              <a:t>2</a:t>
            </a:r>
            <a:endParaRPr lang="en-US" sz="3200" baseline="-25000" dirty="0">
              <a:solidFill>
                <a:srgbClr val="CC00CC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93615" y="3678034"/>
            <a:ext cx="6262976" cy="2517701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2336" y="5451777"/>
            <a:ext cx="676031" cy="63096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6504" y="4662775"/>
            <a:ext cx="676031" cy="63096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4862" y="4289742"/>
            <a:ext cx="676031" cy="63096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9423" y="4682966"/>
            <a:ext cx="676031" cy="630962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9040" y="3762606"/>
            <a:ext cx="676031" cy="630962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4845" y="3805541"/>
            <a:ext cx="676031" cy="630962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3693" y="4877449"/>
            <a:ext cx="676031" cy="63096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99752" y="4875746"/>
            <a:ext cx="676031" cy="63096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8487" y="3999172"/>
            <a:ext cx="676031" cy="630962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71001" y="4501861"/>
            <a:ext cx="676031" cy="63096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5807" y="5442411"/>
            <a:ext cx="676031" cy="630962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16684" y="3821474"/>
            <a:ext cx="676031" cy="630962"/>
          </a:xfrm>
          <a:prstGeom prst="rect">
            <a:avLst/>
          </a:prstGeom>
        </p:spPr>
      </p:pic>
      <p:sp>
        <p:nvSpPr>
          <p:cNvPr id="23" name="Oval 22"/>
          <p:cNvSpPr/>
          <p:nvPr/>
        </p:nvSpPr>
        <p:spPr>
          <a:xfrm>
            <a:off x="1445301" y="4619435"/>
            <a:ext cx="722651" cy="722651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6025058" y="4672833"/>
            <a:ext cx="668589" cy="668589"/>
          </a:xfrm>
          <a:prstGeom prst="ellipse">
            <a:avLst/>
          </a:prstGeom>
          <a:solidFill>
            <a:schemeClr val="tx1">
              <a:alpha val="54000"/>
            </a:schemeClr>
          </a:solidFill>
          <a:ln w="381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6819929" y="5422880"/>
            <a:ext cx="668589" cy="668589"/>
          </a:xfrm>
          <a:prstGeom prst="ellipse">
            <a:avLst/>
          </a:prstGeom>
          <a:solidFill>
            <a:schemeClr val="tx1">
              <a:alpha val="54000"/>
            </a:schemeClr>
          </a:solidFill>
          <a:ln w="381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6778093" y="4275398"/>
            <a:ext cx="668589" cy="668589"/>
          </a:xfrm>
          <a:prstGeom prst="ellipse">
            <a:avLst/>
          </a:prstGeom>
          <a:solidFill>
            <a:schemeClr val="tx1">
              <a:alpha val="54000"/>
            </a:schemeClr>
          </a:solidFill>
          <a:ln w="381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5899553" y="3755444"/>
            <a:ext cx="668589" cy="668589"/>
          </a:xfrm>
          <a:prstGeom prst="ellipse">
            <a:avLst/>
          </a:prstGeom>
          <a:solidFill>
            <a:schemeClr val="tx1">
              <a:alpha val="54000"/>
            </a:schemeClr>
          </a:solidFill>
          <a:ln w="381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656407" y="5384423"/>
            <a:ext cx="722651" cy="722651"/>
          </a:xfrm>
          <a:prstGeom prst="ellipse">
            <a:avLst/>
          </a:prstGeom>
          <a:noFill/>
          <a:ln w="38100" cmpd="sng"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10444659" y="5431844"/>
            <a:ext cx="668589" cy="668589"/>
          </a:xfrm>
          <a:prstGeom prst="ellipse">
            <a:avLst/>
          </a:prstGeom>
          <a:solidFill>
            <a:schemeClr val="tx1">
              <a:alpha val="54000"/>
            </a:schemeClr>
          </a:solidFill>
          <a:ln w="381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10372941" y="4478597"/>
            <a:ext cx="668589" cy="668589"/>
          </a:xfrm>
          <a:prstGeom prst="ellipse">
            <a:avLst/>
          </a:prstGeom>
          <a:solidFill>
            <a:schemeClr val="tx1">
              <a:alpha val="54000"/>
            </a:schemeClr>
          </a:solidFill>
          <a:ln w="381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9300165" y="4870056"/>
            <a:ext cx="668589" cy="668589"/>
          </a:xfrm>
          <a:prstGeom prst="ellipse">
            <a:avLst/>
          </a:prstGeom>
          <a:solidFill>
            <a:schemeClr val="tx1">
              <a:alpha val="54000"/>
            </a:schemeClr>
          </a:solidFill>
          <a:ln w="381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8421623" y="4873044"/>
            <a:ext cx="668589" cy="668589"/>
          </a:xfrm>
          <a:prstGeom prst="ellipse">
            <a:avLst/>
          </a:prstGeom>
          <a:solidFill>
            <a:schemeClr val="tx1">
              <a:alpha val="54000"/>
            </a:schemeClr>
          </a:solidFill>
          <a:ln w="381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7468376" y="4651915"/>
            <a:ext cx="668589" cy="668589"/>
          </a:xfrm>
          <a:prstGeom prst="ellipse">
            <a:avLst/>
          </a:prstGeom>
          <a:solidFill>
            <a:schemeClr val="tx1">
              <a:alpha val="54000"/>
            </a:schemeClr>
          </a:solidFill>
          <a:ln w="381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8950541" y="3982550"/>
            <a:ext cx="668589" cy="668589"/>
          </a:xfrm>
          <a:prstGeom prst="ellipse">
            <a:avLst/>
          </a:prstGeom>
          <a:solidFill>
            <a:schemeClr val="tx1">
              <a:alpha val="54000"/>
            </a:schemeClr>
          </a:solidFill>
          <a:ln w="381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7492283" y="3794291"/>
            <a:ext cx="668589" cy="668589"/>
          </a:xfrm>
          <a:prstGeom prst="ellipse">
            <a:avLst/>
          </a:prstGeom>
          <a:solidFill>
            <a:schemeClr val="tx1">
              <a:alpha val="54000"/>
            </a:schemeClr>
          </a:solidFill>
          <a:ln w="381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Freeform 39"/>
          <p:cNvSpPr/>
          <p:nvPr/>
        </p:nvSpPr>
        <p:spPr>
          <a:xfrm>
            <a:off x="10808005" y="3735213"/>
            <a:ext cx="896422" cy="836991"/>
          </a:xfrm>
          <a:custGeom>
            <a:avLst/>
            <a:gdLst>
              <a:gd name="connsiteX0" fmla="*/ 771407 w 896422"/>
              <a:gd name="connsiteY0" fmla="*/ 119611 h 836991"/>
              <a:gd name="connsiteX1" fmla="*/ 502466 w 896422"/>
              <a:gd name="connsiteY1" fmla="*/ 81 h 836991"/>
              <a:gd name="connsiteX2" fmla="*/ 128936 w 896422"/>
              <a:gd name="connsiteY2" fmla="*/ 104669 h 836991"/>
              <a:gd name="connsiteX3" fmla="*/ 24348 w 896422"/>
              <a:gd name="connsiteY3" fmla="*/ 313846 h 836991"/>
              <a:gd name="connsiteX4" fmla="*/ 9407 w 896422"/>
              <a:gd name="connsiteY4" fmla="*/ 567846 h 836991"/>
              <a:gd name="connsiteX5" fmla="*/ 143877 w 896422"/>
              <a:gd name="connsiteY5" fmla="*/ 747140 h 836991"/>
              <a:gd name="connsiteX6" fmla="*/ 442701 w 896422"/>
              <a:gd name="connsiteY6" fmla="*/ 836787 h 836991"/>
              <a:gd name="connsiteX7" fmla="*/ 726583 w 896422"/>
              <a:gd name="connsiteY7" fmla="*/ 762081 h 836991"/>
              <a:gd name="connsiteX8" fmla="*/ 861054 w 896422"/>
              <a:gd name="connsiteY8" fmla="*/ 493140 h 836991"/>
              <a:gd name="connsiteX9" fmla="*/ 890936 w 896422"/>
              <a:gd name="connsiteY9" fmla="*/ 298905 h 836991"/>
              <a:gd name="connsiteX10" fmla="*/ 771407 w 896422"/>
              <a:gd name="connsiteY10" fmla="*/ 119611 h 8369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96422" h="836991">
                <a:moveTo>
                  <a:pt x="771407" y="119611"/>
                </a:moveTo>
                <a:cubicBezTo>
                  <a:pt x="706662" y="69807"/>
                  <a:pt x="609544" y="2571"/>
                  <a:pt x="502466" y="81"/>
                </a:cubicBezTo>
                <a:cubicBezTo>
                  <a:pt x="395387" y="-2409"/>
                  <a:pt x="208622" y="52375"/>
                  <a:pt x="128936" y="104669"/>
                </a:cubicBezTo>
                <a:cubicBezTo>
                  <a:pt x="49250" y="156963"/>
                  <a:pt x="44269" y="236650"/>
                  <a:pt x="24348" y="313846"/>
                </a:cubicBezTo>
                <a:cubicBezTo>
                  <a:pt x="4427" y="391042"/>
                  <a:pt x="-10514" y="495630"/>
                  <a:pt x="9407" y="567846"/>
                </a:cubicBezTo>
                <a:cubicBezTo>
                  <a:pt x="29328" y="640062"/>
                  <a:pt x="71661" y="702317"/>
                  <a:pt x="143877" y="747140"/>
                </a:cubicBezTo>
                <a:cubicBezTo>
                  <a:pt x="216093" y="791963"/>
                  <a:pt x="345583" y="834297"/>
                  <a:pt x="442701" y="836787"/>
                </a:cubicBezTo>
                <a:cubicBezTo>
                  <a:pt x="539819" y="839277"/>
                  <a:pt x="656857" y="819356"/>
                  <a:pt x="726583" y="762081"/>
                </a:cubicBezTo>
                <a:cubicBezTo>
                  <a:pt x="796309" y="704806"/>
                  <a:pt x="833662" y="570336"/>
                  <a:pt x="861054" y="493140"/>
                </a:cubicBezTo>
                <a:cubicBezTo>
                  <a:pt x="888446" y="415944"/>
                  <a:pt x="905877" y="363650"/>
                  <a:pt x="890936" y="298905"/>
                </a:cubicBezTo>
                <a:cubicBezTo>
                  <a:pt x="875995" y="234160"/>
                  <a:pt x="836152" y="169415"/>
                  <a:pt x="771407" y="119611"/>
                </a:cubicBezTo>
                <a:close/>
              </a:path>
            </a:pathLst>
          </a:custGeom>
          <a:noFill/>
          <a:ln w="38100" cmpd="sng"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Freeform 40"/>
          <p:cNvSpPr/>
          <p:nvPr/>
        </p:nvSpPr>
        <p:spPr>
          <a:xfrm>
            <a:off x="7362421" y="3630706"/>
            <a:ext cx="4502398" cy="2547948"/>
          </a:xfrm>
          <a:custGeom>
            <a:avLst/>
            <a:gdLst>
              <a:gd name="connsiteX0" fmla="*/ 4351461 w 4502398"/>
              <a:gd name="connsiteY0" fmla="*/ 194235 h 2547948"/>
              <a:gd name="connsiteX1" fmla="*/ 4112403 w 4502398"/>
              <a:gd name="connsiteY1" fmla="*/ 44823 h 2547948"/>
              <a:gd name="connsiteX2" fmla="*/ 3753814 w 4502398"/>
              <a:gd name="connsiteY2" fmla="*/ 0 h 2547948"/>
              <a:gd name="connsiteX3" fmla="*/ 2946991 w 4502398"/>
              <a:gd name="connsiteY3" fmla="*/ 14941 h 2547948"/>
              <a:gd name="connsiteX4" fmla="*/ 2020638 w 4502398"/>
              <a:gd name="connsiteY4" fmla="*/ 14941 h 2547948"/>
              <a:gd name="connsiteX5" fmla="*/ 1243697 w 4502398"/>
              <a:gd name="connsiteY5" fmla="*/ 44823 h 2547948"/>
              <a:gd name="connsiteX6" fmla="*/ 362167 w 4502398"/>
              <a:gd name="connsiteY6" fmla="*/ 74706 h 2547948"/>
              <a:gd name="connsiteX7" fmla="*/ 123108 w 4502398"/>
              <a:gd name="connsiteY7" fmla="*/ 209176 h 2547948"/>
              <a:gd name="connsiteX8" fmla="*/ 48403 w 4502398"/>
              <a:gd name="connsiteY8" fmla="*/ 627529 h 2547948"/>
              <a:gd name="connsiteX9" fmla="*/ 197814 w 4502398"/>
              <a:gd name="connsiteY9" fmla="*/ 911412 h 2547948"/>
              <a:gd name="connsiteX10" fmla="*/ 123108 w 4502398"/>
              <a:gd name="connsiteY10" fmla="*/ 1135529 h 2547948"/>
              <a:gd name="connsiteX11" fmla="*/ 3579 w 4502398"/>
              <a:gd name="connsiteY11" fmla="*/ 1524000 h 2547948"/>
              <a:gd name="connsiteX12" fmla="*/ 272520 w 4502398"/>
              <a:gd name="connsiteY12" fmla="*/ 1852706 h 2547948"/>
              <a:gd name="connsiteX13" fmla="*/ 1139108 w 4502398"/>
              <a:gd name="connsiteY13" fmla="*/ 2091765 h 2547948"/>
              <a:gd name="connsiteX14" fmla="*/ 2558520 w 4502398"/>
              <a:gd name="connsiteY14" fmla="*/ 2360706 h 2547948"/>
              <a:gd name="connsiteX15" fmla="*/ 3230873 w 4502398"/>
              <a:gd name="connsiteY15" fmla="*/ 2465294 h 2547948"/>
              <a:gd name="connsiteX16" fmla="*/ 3559579 w 4502398"/>
              <a:gd name="connsiteY16" fmla="*/ 2525059 h 2547948"/>
              <a:gd name="connsiteX17" fmla="*/ 4142285 w 4502398"/>
              <a:gd name="connsiteY17" fmla="*/ 2061882 h 2547948"/>
              <a:gd name="connsiteX18" fmla="*/ 4411226 w 4502398"/>
              <a:gd name="connsiteY18" fmla="*/ 1240118 h 2547948"/>
              <a:gd name="connsiteX19" fmla="*/ 4500873 w 4502398"/>
              <a:gd name="connsiteY19" fmla="*/ 552823 h 2547948"/>
              <a:gd name="connsiteX20" fmla="*/ 4351461 w 4502398"/>
              <a:gd name="connsiteY20" fmla="*/ 194235 h 2547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502398" h="2547948">
                <a:moveTo>
                  <a:pt x="4351461" y="194235"/>
                </a:moveTo>
                <a:cubicBezTo>
                  <a:pt x="4286716" y="109568"/>
                  <a:pt x="4212011" y="77195"/>
                  <a:pt x="4112403" y="44823"/>
                </a:cubicBezTo>
                <a:cubicBezTo>
                  <a:pt x="4012795" y="12450"/>
                  <a:pt x="3753814" y="0"/>
                  <a:pt x="3753814" y="0"/>
                </a:cubicBezTo>
                <a:lnTo>
                  <a:pt x="2946991" y="14941"/>
                </a:lnTo>
                <a:lnTo>
                  <a:pt x="2020638" y="14941"/>
                </a:lnTo>
                <a:cubicBezTo>
                  <a:pt x="1736756" y="19921"/>
                  <a:pt x="1243697" y="44823"/>
                  <a:pt x="1243697" y="44823"/>
                </a:cubicBezTo>
                <a:cubicBezTo>
                  <a:pt x="967285" y="54784"/>
                  <a:pt x="548932" y="47314"/>
                  <a:pt x="362167" y="74706"/>
                </a:cubicBezTo>
                <a:cubicBezTo>
                  <a:pt x="175402" y="102098"/>
                  <a:pt x="175402" y="117039"/>
                  <a:pt x="123108" y="209176"/>
                </a:cubicBezTo>
                <a:cubicBezTo>
                  <a:pt x="70814" y="301313"/>
                  <a:pt x="35952" y="510490"/>
                  <a:pt x="48403" y="627529"/>
                </a:cubicBezTo>
                <a:cubicBezTo>
                  <a:pt x="60854" y="744568"/>
                  <a:pt x="185363" y="826745"/>
                  <a:pt x="197814" y="911412"/>
                </a:cubicBezTo>
                <a:cubicBezTo>
                  <a:pt x="210265" y="996079"/>
                  <a:pt x="155480" y="1033431"/>
                  <a:pt x="123108" y="1135529"/>
                </a:cubicBezTo>
                <a:cubicBezTo>
                  <a:pt x="90736" y="1237627"/>
                  <a:pt x="-21323" y="1404471"/>
                  <a:pt x="3579" y="1524000"/>
                </a:cubicBezTo>
                <a:cubicBezTo>
                  <a:pt x="28481" y="1643530"/>
                  <a:pt x="83265" y="1758079"/>
                  <a:pt x="272520" y="1852706"/>
                </a:cubicBezTo>
                <a:cubicBezTo>
                  <a:pt x="461775" y="1947333"/>
                  <a:pt x="758108" y="2007098"/>
                  <a:pt x="1139108" y="2091765"/>
                </a:cubicBezTo>
                <a:cubicBezTo>
                  <a:pt x="1520108" y="2176432"/>
                  <a:pt x="2209893" y="2298451"/>
                  <a:pt x="2558520" y="2360706"/>
                </a:cubicBezTo>
                <a:cubicBezTo>
                  <a:pt x="2907147" y="2422961"/>
                  <a:pt x="3064030" y="2437902"/>
                  <a:pt x="3230873" y="2465294"/>
                </a:cubicBezTo>
                <a:cubicBezTo>
                  <a:pt x="3397716" y="2492686"/>
                  <a:pt x="3407677" y="2592294"/>
                  <a:pt x="3559579" y="2525059"/>
                </a:cubicBezTo>
                <a:cubicBezTo>
                  <a:pt x="3711481" y="2457824"/>
                  <a:pt x="4000344" y="2276039"/>
                  <a:pt x="4142285" y="2061882"/>
                </a:cubicBezTo>
                <a:cubicBezTo>
                  <a:pt x="4284226" y="1847725"/>
                  <a:pt x="4351461" y="1491628"/>
                  <a:pt x="4411226" y="1240118"/>
                </a:cubicBezTo>
                <a:cubicBezTo>
                  <a:pt x="4470991" y="988608"/>
                  <a:pt x="4510834" y="727137"/>
                  <a:pt x="4500873" y="552823"/>
                </a:cubicBezTo>
                <a:cubicBezTo>
                  <a:pt x="4490912" y="378509"/>
                  <a:pt x="4416206" y="278902"/>
                  <a:pt x="4351461" y="194235"/>
                </a:cubicBezTo>
                <a:close/>
              </a:path>
            </a:pathLst>
          </a:cu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31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23" grpId="0" animBg="1"/>
      <p:bldP spid="23" grpId="1" animBg="1"/>
      <p:bldP spid="23" grpId="2" animBg="1"/>
      <p:bldP spid="24" grpId="0" animBg="1"/>
      <p:bldP spid="24" grpId="1" animBg="1"/>
      <p:bldP spid="24" grpId="2" animBg="1"/>
      <p:bldP spid="24" grpId="3" animBg="1"/>
      <p:bldP spid="25" grpId="0" animBg="1"/>
      <p:bldP spid="25" grpId="1" animBg="1"/>
      <p:bldP spid="25" grpId="2" animBg="1"/>
      <p:bldP spid="25" grpId="3" animBg="1"/>
      <p:bldP spid="26" grpId="0" animBg="1"/>
      <p:bldP spid="26" grpId="1" animBg="1"/>
      <p:bldP spid="26" grpId="2" animBg="1"/>
      <p:bldP spid="26" grpId="3" animBg="1"/>
      <p:bldP spid="27" grpId="0" animBg="1"/>
      <p:bldP spid="27" grpId="1" animBg="1"/>
      <p:bldP spid="27" grpId="2" animBg="1"/>
      <p:bldP spid="27" grpId="3" animBg="1"/>
      <p:bldP spid="28" grpId="0" animBg="1"/>
      <p:bldP spid="28" grpId="1" animBg="1"/>
      <p:bldP spid="28" grpId="2" animBg="1"/>
      <p:bldP spid="29" grpId="0" animBg="1"/>
      <p:bldP spid="29" grpId="1" animBg="1"/>
      <p:bldP spid="29" grpId="2" animBg="1"/>
      <p:bldP spid="29" grpId="3" animBg="1"/>
      <p:bldP spid="30" grpId="0" animBg="1"/>
      <p:bldP spid="30" grpId="1" animBg="1"/>
      <p:bldP spid="30" grpId="2" animBg="1"/>
      <p:bldP spid="30" grpId="3" animBg="1"/>
      <p:bldP spid="31" grpId="0" animBg="1"/>
      <p:bldP spid="31" grpId="1" animBg="1"/>
      <p:bldP spid="31" grpId="2" animBg="1"/>
      <p:bldP spid="31" grpId="3" animBg="1"/>
      <p:bldP spid="32" grpId="0" animBg="1"/>
      <p:bldP spid="32" grpId="1" animBg="1"/>
      <p:bldP spid="32" grpId="2" animBg="1"/>
      <p:bldP spid="32" grpId="3" animBg="1"/>
      <p:bldP spid="33" grpId="0" animBg="1"/>
      <p:bldP spid="33" grpId="1" animBg="1"/>
      <p:bldP spid="33" grpId="2" animBg="1"/>
      <p:bldP spid="33" grpId="3" animBg="1"/>
      <p:bldP spid="34" grpId="0" animBg="1"/>
      <p:bldP spid="34" grpId="1" animBg="1"/>
      <p:bldP spid="34" grpId="2" animBg="1"/>
      <p:bldP spid="34" grpId="3" animBg="1"/>
      <p:bldP spid="36" grpId="0" animBg="1"/>
      <p:bldP spid="36" grpId="1" animBg="1"/>
      <p:bldP spid="36" grpId="2" animBg="1"/>
      <p:bldP spid="36" grpId="3" animBg="1"/>
      <p:bldP spid="40" grpId="0" animBg="1"/>
      <p:bldP spid="41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many possible worlds?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195294"/>
            <a:ext cx="11785600" cy="5662706"/>
          </a:xfrm>
        </p:spPr>
        <p:txBody>
          <a:bodyPr>
            <a:normAutofit/>
          </a:bodyPr>
          <a:lstStyle/>
          <a:p>
            <a:r>
              <a:rPr lang="en-US" i="1" dirty="0">
                <a:solidFill>
                  <a:srgbClr val="CE00BB"/>
                </a:solidFill>
              </a:rPr>
              <a:t>N</a:t>
            </a:r>
            <a:r>
              <a:rPr lang="en-US" dirty="0"/>
              <a:t> locations, </a:t>
            </a:r>
            <a:r>
              <a:rPr lang="en-US" i="1" dirty="0">
                <a:solidFill>
                  <a:srgbClr val="CE00BB"/>
                </a:solidFill>
              </a:rPr>
              <a:t>T</a:t>
            </a:r>
            <a:r>
              <a:rPr lang="en-US" dirty="0"/>
              <a:t> time steps =&gt; </a:t>
            </a:r>
            <a:r>
              <a:rPr lang="en-US" i="1" dirty="0">
                <a:solidFill>
                  <a:srgbClr val="CE00BB"/>
                </a:solidFill>
              </a:rPr>
              <a:t>N</a:t>
            </a:r>
            <a:r>
              <a:rPr lang="en-US" dirty="0">
                <a:solidFill>
                  <a:srgbClr val="CE00BB"/>
                </a:solidFill>
              </a:rPr>
              <a:t> + 4</a:t>
            </a:r>
            <a:r>
              <a:rPr lang="en-US" i="1" dirty="0">
                <a:solidFill>
                  <a:srgbClr val="CE00BB"/>
                </a:solidFill>
              </a:rPr>
              <a:t>T</a:t>
            </a:r>
            <a:r>
              <a:rPr lang="en-US" dirty="0">
                <a:solidFill>
                  <a:srgbClr val="CE00BB"/>
                </a:solidFill>
              </a:rPr>
              <a:t> + 4</a:t>
            </a:r>
            <a:r>
              <a:rPr lang="en-US" i="1" dirty="0">
                <a:solidFill>
                  <a:srgbClr val="CE00BB"/>
                </a:solidFill>
              </a:rPr>
              <a:t>T</a:t>
            </a:r>
            <a:r>
              <a:rPr lang="en-US" dirty="0">
                <a:solidFill>
                  <a:srgbClr val="CE00BB"/>
                </a:solidFill>
              </a:rPr>
              <a:t> + </a:t>
            </a:r>
            <a:r>
              <a:rPr lang="en-US" i="1" dirty="0">
                <a:solidFill>
                  <a:srgbClr val="CE00BB"/>
                </a:solidFill>
              </a:rPr>
              <a:t>NT</a:t>
            </a:r>
            <a:r>
              <a:rPr lang="en-US" dirty="0">
                <a:solidFill>
                  <a:srgbClr val="CE00BB"/>
                </a:solidFill>
              </a:rPr>
              <a:t> = O(</a:t>
            </a:r>
            <a:r>
              <a:rPr lang="en-US" i="1" dirty="0">
                <a:solidFill>
                  <a:srgbClr val="CE00BB"/>
                </a:solidFill>
              </a:rPr>
              <a:t>NT</a:t>
            </a:r>
            <a:r>
              <a:rPr lang="en-US" dirty="0">
                <a:solidFill>
                  <a:srgbClr val="CE00BB"/>
                </a:solidFill>
              </a:rPr>
              <a:t>) </a:t>
            </a:r>
            <a:r>
              <a:rPr lang="en-US" dirty="0"/>
              <a:t>variables</a:t>
            </a:r>
          </a:p>
          <a:p>
            <a:r>
              <a:rPr lang="en-US" i="1" dirty="0">
                <a:solidFill>
                  <a:srgbClr val="CE00BB"/>
                </a:solidFill>
              </a:rPr>
              <a:t>O</a:t>
            </a:r>
            <a:r>
              <a:rPr lang="en-US" dirty="0">
                <a:solidFill>
                  <a:srgbClr val="CE00BB"/>
                </a:solidFill>
              </a:rPr>
              <a:t>(2</a:t>
            </a:r>
            <a:r>
              <a:rPr lang="en-US" i="1" baseline="30000" dirty="0">
                <a:solidFill>
                  <a:srgbClr val="CE00BB"/>
                </a:solidFill>
              </a:rPr>
              <a:t>NT</a:t>
            </a:r>
            <a:r>
              <a:rPr lang="en-US" dirty="0">
                <a:solidFill>
                  <a:srgbClr val="CE00BB"/>
                </a:solidFill>
              </a:rPr>
              <a:t>)</a:t>
            </a:r>
            <a:r>
              <a:rPr lang="en-US" dirty="0"/>
              <a:t> possible worlds! </a:t>
            </a:r>
          </a:p>
          <a:p>
            <a:r>
              <a:rPr lang="en-US" i="1" dirty="0">
                <a:solidFill>
                  <a:srgbClr val="CE00BB"/>
                </a:solidFill>
              </a:rPr>
              <a:t>N</a:t>
            </a:r>
            <a:r>
              <a:rPr lang="en-US" dirty="0">
                <a:solidFill>
                  <a:srgbClr val="CE00BB"/>
                </a:solidFill>
              </a:rPr>
              <a:t>=200</a:t>
            </a:r>
            <a:r>
              <a:rPr lang="en-US" dirty="0"/>
              <a:t>, </a:t>
            </a:r>
            <a:r>
              <a:rPr lang="en-US" i="1" dirty="0">
                <a:solidFill>
                  <a:srgbClr val="CE00BB"/>
                </a:solidFill>
              </a:rPr>
              <a:t>T</a:t>
            </a:r>
            <a:r>
              <a:rPr lang="en-US" dirty="0">
                <a:solidFill>
                  <a:srgbClr val="CE00BB"/>
                </a:solidFill>
              </a:rPr>
              <a:t>=400</a:t>
            </a:r>
            <a:r>
              <a:rPr lang="en-US" dirty="0"/>
              <a:t> =&gt; </a:t>
            </a:r>
            <a:r>
              <a:rPr lang="en-US" dirty="0">
                <a:solidFill>
                  <a:srgbClr val="CE00BB"/>
                </a:solidFill>
              </a:rPr>
              <a:t>~10</a:t>
            </a:r>
            <a:r>
              <a:rPr lang="en-US" baseline="30000" dirty="0">
                <a:solidFill>
                  <a:srgbClr val="CE00BB"/>
                </a:solidFill>
              </a:rPr>
              <a:t>24000</a:t>
            </a:r>
            <a:r>
              <a:rPr lang="en-US" dirty="0"/>
              <a:t> worlds</a:t>
            </a:r>
          </a:p>
          <a:p>
            <a:r>
              <a:rPr lang="en-US" dirty="0"/>
              <a:t>Each world is a complete “history”</a:t>
            </a:r>
          </a:p>
          <a:p>
            <a:pPr lvl="1"/>
            <a:r>
              <a:rPr lang="en-US" dirty="0"/>
              <a:t>But most of them are pretty weird!</a:t>
            </a:r>
          </a:p>
          <a:p>
            <a:pPr lvl="1"/>
            <a:endParaRPr lang="en-US" dirty="0"/>
          </a:p>
        </p:txBody>
      </p:sp>
      <p:pic>
        <p:nvPicPr>
          <p:cNvPr id="4" name="Picture 11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057869" y="4358395"/>
            <a:ext cx="2172447" cy="22032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AF58F790-6769-8A44-84EB-66899D67222B}"/>
              </a:ext>
            </a:extLst>
          </p:cNvPr>
          <p:cNvGrpSpPr/>
          <p:nvPr/>
        </p:nvGrpSpPr>
        <p:grpSpPr>
          <a:xfrm>
            <a:off x="635132" y="4358395"/>
            <a:ext cx="2172447" cy="2203216"/>
            <a:chOff x="635132" y="4358395"/>
            <a:chExt cx="2172447" cy="2203216"/>
          </a:xfrm>
        </p:grpSpPr>
        <p:pic>
          <p:nvPicPr>
            <p:cNvPr id="7" name="Picture 11">
              <a:extLst>
                <a:ext uri="{FF2B5EF4-FFF2-40B4-BE49-F238E27FC236}">
                  <a16:creationId xmlns:a16="http://schemas.microsoft.com/office/drawing/2014/main" id="{8AAFCADF-F1A4-894D-9EAF-31A374D89C9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635132" y="4358395"/>
              <a:ext cx="2172447" cy="22032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3D923B2E-4D92-EB4F-8E8B-BEFF2A4A51A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5358" t="3756" r="8183" b="4397"/>
            <a:stretch/>
          </p:blipFill>
          <p:spPr>
            <a:xfrm>
              <a:off x="1057713" y="5197243"/>
              <a:ext cx="457200" cy="465463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354E0558-9E6B-D441-98DC-F111BFFEE41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5358" t="3756" r="8183" b="4397"/>
            <a:stretch/>
          </p:blipFill>
          <p:spPr>
            <a:xfrm>
              <a:off x="1494547" y="5207693"/>
              <a:ext cx="457200" cy="465463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CDE6D786-7C3C-9E49-A9D5-438164D70CF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5358" t="3756" r="8183" b="4397"/>
            <a:stretch/>
          </p:blipFill>
          <p:spPr>
            <a:xfrm>
              <a:off x="1488375" y="5660068"/>
              <a:ext cx="457200" cy="465463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0B76735C-517D-E04B-A031-199818223BA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5358" t="3756" r="8183" b="4397"/>
            <a:stretch/>
          </p:blipFill>
          <p:spPr>
            <a:xfrm>
              <a:off x="1925028" y="5670749"/>
              <a:ext cx="457200" cy="465463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33B0F9E0-EF1E-6749-AE5E-BBCDB54719A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5358" t="3756" r="8183" b="4397"/>
            <a:stretch/>
          </p:blipFill>
          <p:spPr>
            <a:xfrm>
              <a:off x="1921445" y="5209012"/>
              <a:ext cx="457200" cy="465463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7258242D-0405-6C4F-AB75-B0B83461B07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5358" t="3756" r="8183" b="4397"/>
            <a:stretch/>
          </p:blipFill>
          <p:spPr>
            <a:xfrm>
              <a:off x="1921445" y="4743549"/>
              <a:ext cx="457200" cy="465463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08C25C97-20A6-404B-A04A-F37338EAC14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5358" t="3756" r="8183" b="4397"/>
            <a:stretch/>
          </p:blipFill>
          <p:spPr>
            <a:xfrm>
              <a:off x="1492755" y="4738146"/>
              <a:ext cx="457200" cy="465463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24C4299C-C002-A546-8CA8-418ABC802E0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5358" t="3756" r="8183" b="4397"/>
            <a:stretch/>
          </p:blipFill>
          <p:spPr>
            <a:xfrm>
              <a:off x="1057713" y="4737637"/>
              <a:ext cx="457200" cy="465463"/>
            </a:xfrm>
            <a:prstGeom prst="rect">
              <a:avLst/>
            </a:prstGeom>
          </p:spPr>
        </p:pic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B608DD0-B27F-3048-A865-B3817331FD6D}"/>
              </a:ext>
            </a:extLst>
          </p:cNvPr>
          <p:cNvGrpSpPr/>
          <p:nvPr/>
        </p:nvGrpSpPr>
        <p:grpSpPr>
          <a:xfrm>
            <a:off x="3442711" y="4358395"/>
            <a:ext cx="2172447" cy="2203216"/>
            <a:chOff x="3442711" y="4358395"/>
            <a:chExt cx="2172447" cy="2203216"/>
          </a:xfrm>
        </p:grpSpPr>
        <p:pic>
          <p:nvPicPr>
            <p:cNvPr id="6" name="Picture 11">
              <a:extLst>
                <a:ext uri="{FF2B5EF4-FFF2-40B4-BE49-F238E27FC236}">
                  <a16:creationId xmlns:a16="http://schemas.microsoft.com/office/drawing/2014/main" id="{29994458-DA06-C041-9FA5-D259D42160D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3442711" y="4358395"/>
              <a:ext cx="2172447" cy="22032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E40D8D4F-5459-8A41-A47A-AFDE72B33FB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801656" y="4697442"/>
              <a:ext cx="1479878" cy="1438770"/>
            </a:xfrm>
            <a:prstGeom prst="rect">
              <a:avLst/>
            </a:prstGeom>
          </p:spPr>
        </p:pic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066A43E-11B4-0143-AA61-196E0753A72E}"/>
              </a:ext>
            </a:extLst>
          </p:cNvPr>
          <p:cNvGrpSpPr/>
          <p:nvPr/>
        </p:nvGrpSpPr>
        <p:grpSpPr>
          <a:xfrm>
            <a:off x="6250290" y="4358395"/>
            <a:ext cx="2172447" cy="2203216"/>
            <a:chOff x="6250290" y="4358395"/>
            <a:chExt cx="2172447" cy="2203216"/>
          </a:xfrm>
        </p:grpSpPr>
        <p:pic>
          <p:nvPicPr>
            <p:cNvPr id="5" name="Picture 11">
              <a:extLst>
                <a:ext uri="{FF2B5EF4-FFF2-40B4-BE49-F238E27FC236}">
                  <a16:creationId xmlns:a16="http://schemas.microsoft.com/office/drawing/2014/main" id="{6C614EFD-5FD2-764B-93B0-1A5F2159712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6250290" y="4358395"/>
              <a:ext cx="2172447" cy="22032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62391E98-C413-BD42-8573-4797920C896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556650" y="5337109"/>
              <a:ext cx="987866" cy="839297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983B0362-FDF2-CD4A-A7DA-D3D1B7B81D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5358" t="3756" r="8183" b="4397"/>
            <a:stretch/>
          </p:blipFill>
          <p:spPr>
            <a:xfrm>
              <a:off x="7087316" y="4739112"/>
              <a:ext cx="457200" cy="465463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CD1BE0D9-0B3E-DE48-B12D-5A6CA76834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5358" t="3756" r="8183" b="4397"/>
            <a:stretch/>
          </p:blipFill>
          <p:spPr>
            <a:xfrm>
              <a:off x="6658626" y="4733709"/>
              <a:ext cx="457200" cy="46546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72426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81E99-7B9F-0E4D-A58F-5F32C3362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Pacman’s knowledge base</a:t>
            </a:r>
            <a:r>
              <a:rPr lang="en-US" dirty="0"/>
              <a:t>: 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4ACECA-A85B-7346-B24E-0F9A713177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Pacman knows where the walls are:</a:t>
            </a:r>
          </a:p>
          <a:p>
            <a:pPr lvl="1"/>
            <a:r>
              <a:rPr lang="en-US" dirty="0">
                <a:solidFill>
                  <a:srgbClr val="CC00CC"/>
                </a:solidFill>
              </a:rPr>
              <a:t>Wall_0,0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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</a:rPr>
              <a:t>Wall_0,1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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</a:rPr>
              <a:t>Wall_0,2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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</a:rPr>
              <a:t>Wall_0,3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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</a:rPr>
              <a:t>Wall_0,4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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</a:rPr>
              <a:t>Wall_1,4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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</a:rPr>
              <a:t>…</a:t>
            </a:r>
          </a:p>
          <a:p>
            <a:r>
              <a:rPr lang="en-US" dirty="0"/>
              <a:t>Pacman knows where the walls aren’t!</a:t>
            </a:r>
          </a:p>
          <a:p>
            <a:pPr lvl="1"/>
            <a:r>
              <a:rPr lang="en-US" dirty="0">
                <a:solidFill>
                  <a:srgbClr val="CC00CC"/>
                </a:solidFill>
                <a:sym typeface="Symbol"/>
              </a:rPr>
              <a:t></a:t>
            </a:r>
            <a:r>
              <a:rPr lang="en-US" dirty="0">
                <a:solidFill>
                  <a:srgbClr val="CC00CC"/>
                </a:solidFill>
              </a:rPr>
              <a:t>Wall_1,1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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</a:t>
            </a:r>
            <a:r>
              <a:rPr lang="en-US" dirty="0">
                <a:solidFill>
                  <a:srgbClr val="CC00CC"/>
                </a:solidFill>
              </a:rPr>
              <a:t>Wall_1,2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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</a:t>
            </a:r>
            <a:r>
              <a:rPr lang="en-US" dirty="0">
                <a:solidFill>
                  <a:srgbClr val="CC00CC"/>
                </a:solidFill>
              </a:rPr>
              <a:t>Wall_1,3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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</a:t>
            </a:r>
            <a:r>
              <a:rPr lang="en-US" dirty="0">
                <a:solidFill>
                  <a:srgbClr val="CC00CC"/>
                </a:solidFill>
              </a:rPr>
              <a:t>Wall_2,1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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</a:t>
            </a:r>
            <a:r>
              <a:rPr lang="en-US" dirty="0">
                <a:solidFill>
                  <a:srgbClr val="CC00CC"/>
                </a:solidFill>
              </a:rPr>
              <a:t>Wall_2,2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</a:t>
            </a:r>
            <a:r>
              <a:rPr lang="en-US" dirty="0"/>
              <a:t>  </a:t>
            </a:r>
            <a:r>
              <a:rPr lang="en-US" dirty="0">
                <a:solidFill>
                  <a:srgbClr val="CC00CC"/>
                </a:solidFill>
              </a:rPr>
              <a:t>…</a:t>
            </a:r>
            <a:endParaRPr lang="en-US" dirty="0"/>
          </a:p>
        </p:txBody>
      </p:sp>
      <p:pic>
        <p:nvPicPr>
          <p:cNvPr id="4" name="Picture 11">
            <a:extLst>
              <a:ext uri="{FF2B5EF4-FFF2-40B4-BE49-F238E27FC236}">
                <a16:creationId xmlns:a16="http://schemas.microsoft.com/office/drawing/2014/main" id="{F98F7F04-BD69-5643-885B-20EAFD26F5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646023" y="4201006"/>
            <a:ext cx="2172447" cy="22032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642594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81E99-7B9F-0E4D-A58F-5F32C3362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Pacman’s knowledge base</a:t>
            </a:r>
            <a:r>
              <a:rPr lang="en-US" dirty="0"/>
              <a:t>: Initial state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4ACECA-A85B-7346-B24E-0F9A713177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Pacman doesn’t know where he is</a:t>
            </a:r>
          </a:p>
          <a:p>
            <a:r>
              <a:rPr lang="en-US" dirty="0"/>
              <a:t>But he knows he’s somewhere!</a:t>
            </a:r>
          </a:p>
          <a:p>
            <a:pPr lvl="1"/>
            <a:r>
              <a:rPr lang="en-US" dirty="0">
                <a:solidFill>
                  <a:srgbClr val="CC00CC"/>
                </a:solidFill>
              </a:rPr>
              <a:t>At_1,1</a:t>
            </a:r>
            <a:r>
              <a:rPr lang="en-US" dirty="0">
                <a:solidFill>
                  <a:srgbClr val="00B050"/>
                </a:solidFill>
              </a:rPr>
              <a:t>_0</a:t>
            </a:r>
            <a:r>
              <a:rPr lang="en-US" dirty="0">
                <a:solidFill>
                  <a:srgbClr val="CC00CC"/>
                </a:solidFill>
              </a:rPr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 </a:t>
            </a:r>
            <a:r>
              <a:rPr lang="en-US" dirty="0">
                <a:solidFill>
                  <a:srgbClr val="CC00CC"/>
                </a:solidFill>
              </a:rPr>
              <a:t>At_1,2</a:t>
            </a:r>
            <a:r>
              <a:rPr lang="en-US" dirty="0">
                <a:solidFill>
                  <a:srgbClr val="00B050"/>
                </a:solidFill>
              </a:rPr>
              <a:t>_0</a:t>
            </a:r>
            <a:r>
              <a:rPr lang="en-US" dirty="0">
                <a:solidFill>
                  <a:srgbClr val="CC00CC"/>
                </a:solidFill>
              </a:rPr>
              <a:t> 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 </a:t>
            </a:r>
            <a:r>
              <a:rPr lang="en-US" dirty="0">
                <a:solidFill>
                  <a:srgbClr val="CC00CC"/>
                </a:solidFill>
              </a:rPr>
              <a:t>At_1,3</a:t>
            </a:r>
            <a:r>
              <a:rPr lang="en-US" dirty="0">
                <a:solidFill>
                  <a:srgbClr val="00B050"/>
                </a:solidFill>
              </a:rPr>
              <a:t>_0</a:t>
            </a:r>
            <a:r>
              <a:rPr lang="en-US" dirty="0">
                <a:solidFill>
                  <a:srgbClr val="CC00CC"/>
                </a:solidFill>
              </a:rPr>
              <a:t> 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 </a:t>
            </a:r>
            <a:r>
              <a:rPr lang="en-US" dirty="0">
                <a:solidFill>
                  <a:srgbClr val="CC00CC"/>
                </a:solidFill>
              </a:rPr>
              <a:t>At_2,1</a:t>
            </a:r>
            <a:r>
              <a:rPr lang="en-US" dirty="0">
                <a:solidFill>
                  <a:srgbClr val="00B050"/>
                </a:solidFill>
              </a:rPr>
              <a:t>_0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 …</a:t>
            </a:r>
          </a:p>
          <a:p>
            <a:r>
              <a:rPr lang="en-US" dirty="0"/>
              <a:t>And he knows he’s not in more than one place!</a:t>
            </a:r>
          </a:p>
          <a:p>
            <a:pPr lvl="1"/>
            <a:r>
              <a:rPr lang="en-US" dirty="0">
                <a:solidFill>
                  <a:srgbClr val="CC00CC"/>
                </a:solidFill>
                <a:sym typeface="Symbol"/>
              </a:rPr>
              <a:t> (</a:t>
            </a:r>
            <a:r>
              <a:rPr lang="en-US" dirty="0">
                <a:solidFill>
                  <a:srgbClr val="CC00CC"/>
                </a:solidFill>
              </a:rPr>
              <a:t>At_1,1</a:t>
            </a:r>
            <a:r>
              <a:rPr lang="en-US" dirty="0">
                <a:solidFill>
                  <a:srgbClr val="00B050"/>
                </a:solidFill>
              </a:rPr>
              <a:t>_0</a:t>
            </a:r>
            <a:r>
              <a:rPr lang="en-US" dirty="0">
                <a:solidFill>
                  <a:srgbClr val="CC00CC"/>
                </a:solidFill>
              </a:rPr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 </a:t>
            </a:r>
            <a:r>
              <a:rPr lang="en-US" dirty="0">
                <a:solidFill>
                  <a:srgbClr val="CC00CC"/>
                </a:solidFill>
              </a:rPr>
              <a:t>At_1,2</a:t>
            </a:r>
            <a:r>
              <a:rPr lang="en-US" dirty="0">
                <a:solidFill>
                  <a:srgbClr val="00B050"/>
                </a:solidFill>
              </a:rPr>
              <a:t>_0</a:t>
            </a:r>
            <a:r>
              <a:rPr lang="en-US" dirty="0">
                <a:solidFill>
                  <a:srgbClr val="CC00CC"/>
                </a:solidFill>
                <a:sym typeface="Symbol"/>
              </a:rPr>
              <a:t>)</a:t>
            </a:r>
            <a:r>
              <a:rPr lang="en-US" dirty="0">
                <a:solidFill>
                  <a:srgbClr val="CC00CC"/>
                </a:solidFill>
              </a:rPr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  (</a:t>
            </a:r>
            <a:r>
              <a:rPr lang="en-US" dirty="0">
                <a:solidFill>
                  <a:srgbClr val="CC00CC"/>
                </a:solidFill>
              </a:rPr>
              <a:t>At_1,1</a:t>
            </a:r>
            <a:r>
              <a:rPr lang="en-US" dirty="0">
                <a:solidFill>
                  <a:srgbClr val="00B050"/>
                </a:solidFill>
              </a:rPr>
              <a:t>_0</a:t>
            </a:r>
            <a:r>
              <a:rPr lang="en-US" dirty="0">
                <a:solidFill>
                  <a:srgbClr val="CC00CC"/>
                </a:solidFill>
              </a:rPr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 </a:t>
            </a:r>
            <a:r>
              <a:rPr lang="en-US" dirty="0">
                <a:solidFill>
                  <a:srgbClr val="CC00CC"/>
                </a:solidFill>
              </a:rPr>
              <a:t>At_1,3</a:t>
            </a:r>
            <a:r>
              <a:rPr lang="en-US" dirty="0">
                <a:solidFill>
                  <a:srgbClr val="00B050"/>
                </a:solidFill>
              </a:rPr>
              <a:t>_0</a:t>
            </a:r>
            <a:r>
              <a:rPr lang="en-US" dirty="0">
                <a:solidFill>
                  <a:srgbClr val="CC00CC"/>
                </a:solidFill>
                <a:sym typeface="Symbol"/>
              </a:rPr>
              <a:t>) …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4" name="Picture 11">
            <a:extLst>
              <a:ext uri="{FF2B5EF4-FFF2-40B4-BE49-F238E27FC236}">
                <a16:creationId xmlns:a16="http://schemas.microsoft.com/office/drawing/2014/main" id="{F98F7F04-BD69-5643-885B-20EAFD26F5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646023" y="4201006"/>
            <a:ext cx="2172447" cy="22032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746001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Pacman’s knowledge base</a:t>
            </a:r>
            <a:r>
              <a:rPr lang="en-US" dirty="0"/>
              <a:t>: Sensor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7323" y="1397002"/>
            <a:ext cx="9518700" cy="4729164"/>
          </a:xfrm>
        </p:spPr>
        <p:txBody>
          <a:bodyPr/>
          <a:lstStyle/>
          <a:p>
            <a:r>
              <a:rPr lang="en-US" dirty="0"/>
              <a:t>State facts about how Pacman’s percepts arise…</a:t>
            </a:r>
          </a:p>
          <a:p>
            <a:pPr lvl="1"/>
            <a:r>
              <a:rPr lang="en-US" dirty="0">
                <a:sym typeface="Symbol"/>
              </a:rPr>
              <a:t>&lt;Percept variable at t&gt; </a:t>
            </a:r>
            <a:r>
              <a:rPr lang="en-US" dirty="0">
                <a:solidFill>
                  <a:srgbClr val="CE00BB"/>
                </a:solidFill>
                <a:sym typeface="Symbol"/>
              </a:rPr>
              <a:t></a:t>
            </a:r>
            <a:r>
              <a:rPr lang="en-US" dirty="0"/>
              <a:t> &lt;some condition on world at t&gt;</a:t>
            </a:r>
          </a:p>
          <a:p>
            <a:r>
              <a:rPr lang="en-US" dirty="0"/>
              <a:t>Pacman perceives a wall to the West at time </a:t>
            </a:r>
            <a:r>
              <a:rPr lang="en-US" i="1" dirty="0">
                <a:solidFill>
                  <a:srgbClr val="CC00CC"/>
                </a:solidFill>
              </a:rPr>
              <a:t>t</a:t>
            </a:r>
            <a:r>
              <a:rPr lang="en-US" dirty="0"/>
              <a:t>              </a:t>
            </a:r>
            <a:r>
              <a:rPr lang="en-US" b="1" i="1" dirty="0">
                <a:solidFill>
                  <a:srgbClr val="0000FF"/>
                </a:solidFill>
              </a:rPr>
              <a:t>if and only if </a:t>
            </a:r>
            <a:r>
              <a:rPr lang="en-US" dirty="0"/>
              <a:t>he is in </a:t>
            </a:r>
            <a:r>
              <a:rPr lang="en-US" i="1" dirty="0" err="1">
                <a:solidFill>
                  <a:srgbClr val="CC00CC"/>
                </a:solidFill>
              </a:rPr>
              <a:t>x,y</a:t>
            </a:r>
            <a:r>
              <a:rPr lang="en-US" dirty="0">
                <a:solidFill>
                  <a:srgbClr val="CC00CC"/>
                </a:solidFill>
              </a:rPr>
              <a:t> </a:t>
            </a:r>
            <a:r>
              <a:rPr lang="en-US" dirty="0"/>
              <a:t>and there is a wall at </a:t>
            </a:r>
            <a:r>
              <a:rPr lang="en-US" i="1" dirty="0">
                <a:solidFill>
                  <a:srgbClr val="CC00CC"/>
                </a:solidFill>
              </a:rPr>
              <a:t>x-1,y</a:t>
            </a:r>
            <a:endParaRPr lang="en-US" i="1" dirty="0"/>
          </a:p>
          <a:p>
            <a:pPr lvl="1"/>
            <a:r>
              <a:rPr lang="en-US" dirty="0">
                <a:solidFill>
                  <a:srgbClr val="CC00CC"/>
                </a:solidFill>
                <a:sym typeface="Symbol"/>
              </a:rPr>
              <a:t>Blocked_W</a:t>
            </a:r>
            <a:r>
              <a:rPr lang="en-US" dirty="0">
                <a:solidFill>
                  <a:srgbClr val="00B050"/>
                </a:solidFill>
                <a:sym typeface="Symbol"/>
              </a:rPr>
              <a:t>_0</a:t>
            </a:r>
            <a:r>
              <a:rPr lang="en-US" dirty="0">
                <a:solidFill>
                  <a:srgbClr val="CC00CC"/>
                </a:solidFill>
                <a:sym typeface="Symbol"/>
              </a:rPr>
              <a:t> </a:t>
            </a:r>
            <a:r>
              <a:rPr lang="en-US" dirty="0">
                <a:sym typeface="Symbol"/>
              </a:rPr>
              <a:t>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((</a:t>
            </a:r>
            <a:r>
              <a:rPr lang="en-US" dirty="0">
                <a:solidFill>
                  <a:srgbClr val="CC00CC"/>
                </a:solidFill>
              </a:rPr>
              <a:t>At_1,1</a:t>
            </a:r>
            <a:r>
              <a:rPr lang="en-US" dirty="0">
                <a:solidFill>
                  <a:srgbClr val="00B050"/>
                </a:solidFill>
              </a:rPr>
              <a:t>_0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 Wall_0,1) v </a:t>
            </a:r>
          </a:p>
          <a:p>
            <a:pPr marL="457165" lvl="1" indent="0">
              <a:buNone/>
            </a:pPr>
            <a:r>
              <a:rPr lang="en-US" dirty="0">
                <a:solidFill>
                  <a:srgbClr val="CC00CC"/>
                </a:solidFill>
                <a:sym typeface="Symbol"/>
              </a:rPr>
              <a:t>                                    (</a:t>
            </a:r>
            <a:r>
              <a:rPr lang="en-US" dirty="0">
                <a:solidFill>
                  <a:srgbClr val="CC00CC"/>
                </a:solidFill>
              </a:rPr>
              <a:t>At_1,2</a:t>
            </a:r>
            <a:r>
              <a:rPr lang="en-US" dirty="0">
                <a:solidFill>
                  <a:srgbClr val="00B050"/>
                </a:solidFill>
              </a:rPr>
              <a:t>_0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 Wall_0,2) v </a:t>
            </a:r>
          </a:p>
          <a:p>
            <a:pPr marL="457165" lvl="1" indent="0">
              <a:buNone/>
            </a:pPr>
            <a:r>
              <a:rPr lang="en-US" dirty="0">
                <a:solidFill>
                  <a:srgbClr val="CC00CC"/>
                </a:solidFill>
                <a:sym typeface="Symbol"/>
              </a:rPr>
              <a:t>                                    (</a:t>
            </a:r>
            <a:r>
              <a:rPr lang="en-US" dirty="0">
                <a:solidFill>
                  <a:srgbClr val="CC00CC"/>
                </a:solidFill>
              </a:rPr>
              <a:t>At_1,3</a:t>
            </a:r>
            <a:r>
              <a:rPr lang="en-US" dirty="0">
                <a:solidFill>
                  <a:srgbClr val="00B050"/>
                </a:solidFill>
              </a:rPr>
              <a:t>_0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 Wall_0,3) v …. )</a:t>
            </a:r>
          </a:p>
          <a:p>
            <a:pPr lvl="1"/>
            <a:r>
              <a:rPr lang="en-US" dirty="0">
                <a:solidFill>
                  <a:srgbClr val="CC00CC"/>
                </a:solidFill>
                <a:sym typeface="Symbol"/>
              </a:rPr>
              <a:t>4T </a:t>
            </a:r>
            <a:r>
              <a:rPr lang="en-US" dirty="0">
                <a:sym typeface="Symbol"/>
              </a:rPr>
              <a:t>sentences, each of size </a:t>
            </a:r>
            <a:r>
              <a:rPr lang="en-US" i="1" dirty="0">
                <a:solidFill>
                  <a:srgbClr val="CE00BB"/>
                </a:solidFill>
                <a:sym typeface="Symbol"/>
              </a:rPr>
              <a:t>O</a:t>
            </a:r>
            <a:r>
              <a:rPr lang="en-US" dirty="0">
                <a:solidFill>
                  <a:srgbClr val="CE00BB"/>
                </a:solidFill>
                <a:sym typeface="Symbol"/>
              </a:rPr>
              <a:t>(</a:t>
            </a:r>
            <a:r>
              <a:rPr lang="en-US" i="1" dirty="0">
                <a:solidFill>
                  <a:srgbClr val="CE00BB"/>
                </a:solidFill>
                <a:sym typeface="Symbol"/>
              </a:rPr>
              <a:t>N</a:t>
            </a:r>
            <a:r>
              <a:rPr lang="en-US" dirty="0">
                <a:solidFill>
                  <a:srgbClr val="CE00BB"/>
                </a:solidFill>
                <a:sym typeface="Symbol"/>
              </a:rPr>
              <a:t>)</a:t>
            </a:r>
          </a:p>
          <a:p>
            <a:pPr lvl="1"/>
            <a:r>
              <a:rPr lang="en-US" dirty="0">
                <a:sym typeface="Symbol"/>
              </a:rPr>
              <a:t>Note: these are valid for any map</a:t>
            </a:r>
          </a:p>
          <a:p>
            <a:pPr marL="457165" lvl="1" indent="0">
              <a:buNone/>
            </a:pPr>
            <a:endParaRPr lang="en-US" dirty="0">
              <a:solidFill>
                <a:srgbClr val="CC00CC"/>
              </a:solidFill>
              <a:sym typeface="Symbol"/>
            </a:endParaRPr>
          </a:p>
          <a:p>
            <a:pPr marL="457165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11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646023" y="2175435"/>
            <a:ext cx="2172447" cy="22032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408731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Pacman’s knowledge base</a:t>
            </a:r>
            <a:r>
              <a:rPr lang="en-US" dirty="0"/>
              <a:t>: Transition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97002"/>
            <a:ext cx="12192000" cy="4729164"/>
          </a:xfrm>
        </p:spPr>
        <p:txBody>
          <a:bodyPr/>
          <a:lstStyle/>
          <a:p>
            <a:r>
              <a:rPr lang="en-US" dirty="0"/>
              <a:t>How does each </a:t>
            </a:r>
            <a:r>
              <a:rPr lang="en-US" b="1" i="1" dirty="0">
                <a:solidFill>
                  <a:srgbClr val="FF0000"/>
                </a:solidFill>
              </a:rPr>
              <a:t>state variable</a:t>
            </a:r>
            <a:r>
              <a:rPr lang="en-US" dirty="0"/>
              <a:t> at each time gets its value?</a:t>
            </a:r>
          </a:p>
          <a:p>
            <a:pPr lvl="1"/>
            <a:r>
              <a:rPr lang="en-US" dirty="0"/>
              <a:t>Here we care about location variables, e.g., </a:t>
            </a:r>
            <a:r>
              <a:rPr lang="en-US" dirty="0">
                <a:solidFill>
                  <a:srgbClr val="CC00CC"/>
                </a:solidFill>
              </a:rPr>
              <a:t>At_3,3</a:t>
            </a:r>
            <a:r>
              <a:rPr lang="en-US" dirty="0">
                <a:solidFill>
                  <a:srgbClr val="00B050"/>
                </a:solidFill>
              </a:rPr>
              <a:t>_17</a:t>
            </a:r>
          </a:p>
          <a:p>
            <a:r>
              <a:rPr lang="en-US" dirty="0"/>
              <a:t>A state variable </a:t>
            </a:r>
            <a:r>
              <a:rPr lang="en-US" dirty="0">
                <a:solidFill>
                  <a:srgbClr val="CC00CC"/>
                </a:solidFill>
              </a:rPr>
              <a:t>X </a:t>
            </a:r>
            <a:r>
              <a:rPr lang="en-US" dirty="0"/>
              <a:t>gets its value according to a </a:t>
            </a:r>
            <a:r>
              <a:rPr lang="en-US" b="1" i="1" dirty="0">
                <a:solidFill>
                  <a:srgbClr val="FF0000"/>
                </a:solidFill>
              </a:rPr>
              <a:t>successor-state axiom</a:t>
            </a:r>
          </a:p>
          <a:p>
            <a:pPr lvl="1"/>
            <a:r>
              <a:rPr lang="en-US" dirty="0" err="1">
                <a:solidFill>
                  <a:srgbClr val="CC00CC"/>
                </a:solidFill>
              </a:rPr>
              <a:t>X</a:t>
            </a:r>
            <a:r>
              <a:rPr lang="en-US" dirty="0" err="1">
                <a:solidFill>
                  <a:srgbClr val="00B050"/>
                </a:solidFill>
              </a:rPr>
              <a:t>_t</a:t>
            </a:r>
            <a:r>
              <a:rPr lang="en-US" dirty="0">
                <a:solidFill>
                  <a:srgbClr val="CC00CC"/>
                </a:solidFill>
              </a:rPr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 [</a:t>
            </a:r>
            <a:r>
              <a:rPr lang="en-US" dirty="0">
                <a:solidFill>
                  <a:srgbClr val="CC00CC"/>
                </a:solidFill>
              </a:rPr>
              <a:t>X</a:t>
            </a:r>
            <a:r>
              <a:rPr lang="en-US" dirty="0">
                <a:solidFill>
                  <a:srgbClr val="00B050"/>
                </a:solidFill>
              </a:rPr>
              <a:t>_t-1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 (some action</a:t>
            </a:r>
            <a:r>
              <a:rPr lang="en-US" dirty="0">
                <a:solidFill>
                  <a:srgbClr val="00B050"/>
                </a:solidFill>
                <a:sym typeface="Symbol"/>
              </a:rPr>
              <a:t>_</a:t>
            </a:r>
            <a:r>
              <a:rPr lang="en-US" dirty="0">
                <a:solidFill>
                  <a:srgbClr val="00B050"/>
                </a:solidFill>
              </a:rPr>
              <a:t>t-1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made it false)] v</a:t>
            </a:r>
          </a:p>
          <a:p>
            <a:pPr marL="457165" lvl="1" indent="0">
              <a:buNone/>
            </a:pPr>
            <a:r>
              <a:rPr lang="en-US" dirty="0">
                <a:solidFill>
                  <a:srgbClr val="CC00CC"/>
                </a:solidFill>
                <a:sym typeface="Symbol"/>
              </a:rPr>
              <a:t>              [</a:t>
            </a:r>
            <a:r>
              <a:rPr lang="en-US" dirty="0">
                <a:solidFill>
                  <a:srgbClr val="CC00CC"/>
                </a:solidFill>
              </a:rPr>
              <a:t>X</a:t>
            </a:r>
            <a:r>
              <a:rPr lang="en-US" dirty="0">
                <a:solidFill>
                  <a:srgbClr val="00B050"/>
                </a:solidFill>
              </a:rPr>
              <a:t>_t-1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 (some action</a:t>
            </a:r>
            <a:r>
              <a:rPr lang="en-US" dirty="0">
                <a:solidFill>
                  <a:srgbClr val="00B050"/>
                </a:solidFill>
                <a:sym typeface="Symbol"/>
              </a:rPr>
              <a:t>_</a:t>
            </a:r>
            <a:r>
              <a:rPr lang="en-US" dirty="0">
                <a:solidFill>
                  <a:srgbClr val="00B050"/>
                </a:solidFill>
              </a:rPr>
              <a:t>t-1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made it true)]</a:t>
            </a:r>
          </a:p>
          <a:p>
            <a:r>
              <a:rPr lang="en-US" dirty="0">
                <a:solidFill>
                  <a:srgbClr val="000090"/>
                </a:solidFill>
                <a:sym typeface="Symbol"/>
              </a:rPr>
              <a:t>For </a:t>
            </a:r>
            <a:r>
              <a:rPr lang="en-US" dirty="0" err="1">
                <a:solidFill>
                  <a:srgbClr val="000090"/>
                </a:solidFill>
                <a:sym typeface="Symbol"/>
              </a:rPr>
              <a:t>Pacman</a:t>
            </a:r>
            <a:r>
              <a:rPr lang="en-US" dirty="0">
                <a:solidFill>
                  <a:srgbClr val="000090"/>
                </a:solidFill>
                <a:sym typeface="Symbol"/>
              </a:rPr>
              <a:t> location:</a:t>
            </a:r>
          </a:p>
          <a:p>
            <a:pPr lvl="1"/>
            <a:r>
              <a:rPr lang="en-US" dirty="0">
                <a:solidFill>
                  <a:srgbClr val="CC00CC"/>
                </a:solidFill>
              </a:rPr>
              <a:t>At_3,3</a:t>
            </a:r>
            <a:r>
              <a:rPr lang="en-US" dirty="0">
                <a:solidFill>
                  <a:srgbClr val="00B050"/>
                </a:solidFill>
              </a:rPr>
              <a:t>_17</a:t>
            </a:r>
            <a:r>
              <a:rPr lang="en-US" dirty="0">
                <a:solidFill>
                  <a:srgbClr val="CC00CC"/>
                </a:solidFill>
              </a:rPr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 [</a:t>
            </a:r>
            <a:r>
              <a:rPr lang="en-US" dirty="0">
                <a:solidFill>
                  <a:srgbClr val="CC00CC"/>
                </a:solidFill>
              </a:rPr>
              <a:t>At_3,3</a:t>
            </a:r>
            <a:r>
              <a:rPr lang="en-US" dirty="0">
                <a:solidFill>
                  <a:srgbClr val="00B050"/>
                </a:solidFill>
              </a:rPr>
              <a:t>_16</a:t>
            </a:r>
            <a:r>
              <a:rPr lang="en-US" dirty="0">
                <a:solidFill>
                  <a:srgbClr val="CC00CC"/>
                </a:solidFill>
              </a:rPr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 ((Wall_3,4  N</a:t>
            </a:r>
            <a:r>
              <a:rPr lang="en-US" dirty="0">
                <a:solidFill>
                  <a:srgbClr val="00B050"/>
                </a:solidFill>
                <a:sym typeface="Symbol"/>
              </a:rPr>
              <a:t>_16</a:t>
            </a:r>
            <a:r>
              <a:rPr lang="en-US" dirty="0">
                <a:solidFill>
                  <a:srgbClr val="CC00CC"/>
                </a:solidFill>
                <a:sym typeface="Symbol"/>
              </a:rPr>
              <a:t>) v (Wall_4,3  E</a:t>
            </a:r>
            <a:r>
              <a:rPr lang="en-US" dirty="0">
                <a:solidFill>
                  <a:srgbClr val="00B050"/>
                </a:solidFill>
                <a:sym typeface="Symbol"/>
              </a:rPr>
              <a:t>_16</a:t>
            </a:r>
            <a:r>
              <a:rPr lang="en-US" dirty="0">
                <a:solidFill>
                  <a:srgbClr val="CC00CC"/>
                </a:solidFill>
                <a:sym typeface="Symbol"/>
              </a:rPr>
              <a:t>) v …)]</a:t>
            </a:r>
          </a:p>
          <a:p>
            <a:pPr marL="457165" lvl="1" indent="0">
              <a:buNone/>
            </a:pPr>
            <a:r>
              <a:rPr lang="en-US" dirty="0">
                <a:solidFill>
                  <a:srgbClr val="CC00CC"/>
                </a:solidFill>
                <a:sym typeface="Symbol"/>
              </a:rPr>
              <a:t>      v  [</a:t>
            </a:r>
            <a:r>
              <a:rPr lang="en-US" dirty="0">
                <a:solidFill>
                  <a:srgbClr val="CC00CC"/>
                </a:solidFill>
              </a:rPr>
              <a:t>At_3,3</a:t>
            </a:r>
            <a:r>
              <a:rPr lang="en-US" dirty="0">
                <a:solidFill>
                  <a:srgbClr val="00B050"/>
                </a:solidFill>
              </a:rPr>
              <a:t>_16</a:t>
            </a:r>
            <a:r>
              <a:rPr lang="en-US" dirty="0">
                <a:solidFill>
                  <a:srgbClr val="CC00CC"/>
                </a:solidFill>
              </a:rPr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 ((</a:t>
            </a:r>
            <a:r>
              <a:rPr lang="en-US" dirty="0">
                <a:solidFill>
                  <a:srgbClr val="CC00CC"/>
                </a:solidFill>
              </a:rPr>
              <a:t>At_3,2</a:t>
            </a:r>
            <a:r>
              <a:rPr lang="en-US" dirty="0">
                <a:solidFill>
                  <a:srgbClr val="00B050"/>
                </a:solidFill>
              </a:rPr>
              <a:t>_16</a:t>
            </a:r>
            <a:r>
              <a:rPr lang="en-US" dirty="0">
                <a:solidFill>
                  <a:srgbClr val="CC00CC"/>
                </a:solidFill>
              </a:rPr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 Wall_3,3  N</a:t>
            </a:r>
            <a:r>
              <a:rPr lang="en-US" dirty="0">
                <a:solidFill>
                  <a:srgbClr val="00B050"/>
                </a:solidFill>
                <a:sym typeface="Symbol"/>
              </a:rPr>
              <a:t>_16</a:t>
            </a:r>
            <a:r>
              <a:rPr lang="en-US" dirty="0">
                <a:solidFill>
                  <a:srgbClr val="CC00CC"/>
                </a:solidFill>
                <a:sym typeface="Symbol"/>
              </a:rPr>
              <a:t>) v </a:t>
            </a:r>
          </a:p>
          <a:p>
            <a:pPr marL="457165" lvl="1" indent="0">
              <a:buNone/>
            </a:pPr>
            <a:r>
              <a:rPr lang="en-US" dirty="0">
                <a:solidFill>
                  <a:srgbClr val="CC00CC"/>
                </a:solidFill>
                <a:sym typeface="Symbol"/>
              </a:rPr>
              <a:t>                                       (</a:t>
            </a:r>
            <a:r>
              <a:rPr lang="en-US" dirty="0">
                <a:solidFill>
                  <a:srgbClr val="CC00CC"/>
                </a:solidFill>
              </a:rPr>
              <a:t>At_2,3</a:t>
            </a:r>
            <a:r>
              <a:rPr lang="en-US" dirty="0">
                <a:solidFill>
                  <a:srgbClr val="00B050"/>
                </a:solidFill>
              </a:rPr>
              <a:t>_16</a:t>
            </a:r>
            <a:r>
              <a:rPr lang="en-US" dirty="0">
                <a:solidFill>
                  <a:srgbClr val="CC00CC"/>
                </a:solidFill>
              </a:rPr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 Wall_3,3  N</a:t>
            </a:r>
            <a:r>
              <a:rPr lang="en-US" dirty="0">
                <a:solidFill>
                  <a:srgbClr val="00B050"/>
                </a:solidFill>
                <a:sym typeface="Symbol"/>
              </a:rPr>
              <a:t>_16</a:t>
            </a:r>
            <a:r>
              <a:rPr lang="en-US" dirty="0">
                <a:solidFill>
                  <a:srgbClr val="CC00CC"/>
                </a:solidFill>
                <a:sym typeface="Symbol"/>
              </a:rPr>
              <a:t>) v …)]</a:t>
            </a:r>
          </a:p>
          <a:p>
            <a:pPr lvl="1"/>
            <a:endParaRPr lang="en-US" dirty="0">
              <a:solidFill>
                <a:srgbClr val="000090"/>
              </a:solidFill>
              <a:sym typeface="Symbol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3615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0ABE0-6A15-794F-8E3B-B80613579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many sentences?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AA1D10-3E1F-C347-84F4-DF50634415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397002"/>
            <a:ext cx="11689144" cy="4729164"/>
          </a:xfrm>
        </p:spPr>
        <p:txBody>
          <a:bodyPr/>
          <a:lstStyle/>
          <a:p>
            <a:r>
              <a:rPr lang="en-US" dirty="0"/>
              <a:t>Vast majority of KB occupied by </a:t>
            </a:r>
            <a:r>
              <a:rPr lang="en-US" dirty="0">
                <a:solidFill>
                  <a:srgbClr val="CE00BB"/>
                </a:solidFill>
              </a:rPr>
              <a:t>O(</a:t>
            </a:r>
            <a:r>
              <a:rPr lang="en-US" i="1" dirty="0">
                <a:solidFill>
                  <a:srgbClr val="CE00BB"/>
                </a:solidFill>
              </a:rPr>
              <a:t>NT</a:t>
            </a:r>
            <a:r>
              <a:rPr lang="en-US" dirty="0">
                <a:solidFill>
                  <a:srgbClr val="CE00BB"/>
                </a:solidFill>
              </a:rPr>
              <a:t>) </a:t>
            </a:r>
            <a:r>
              <a:rPr lang="en-US" dirty="0"/>
              <a:t>transition model sentences</a:t>
            </a:r>
          </a:p>
          <a:p>
            <a:pPr lvl="1"/>
            <a:r>
              <a:rPr lang="en-US" dirty="0"/>
              <a:t>Each about 10 lines of text</a:t>
            </a:r>
          </a:p>
          <a:p>
            <a:pPr lvl="1"/>
            <a:r>
              <a:rPr lang="en-US" i="1" dirty="0">
                <a:solidFill>
                  <a:srgbClr val="CE00BB"/>
                </a:solidFill>
              </a:rPr>
              <a:t>N</a:t>
            </a:r>
            <a:r>
              <a:rPr lang="en-US" dirty="0">
                <a:solidFill>
                  <a:srgbClr val="CE00BB"/>
                </a:solidFill>
              </a:rPr>
              <a:t>=200</a:t>
            </a:r>
            <a:r>
              <a:rPr lang="en-US" dirty="0"/>
              <a:t>, </a:t>
            </a:r>
            <a:r>
              <a:rPr lang="en-US" i="1" dirty="0">
                <a:solidFill>
                  <a:srgbClr val="CE00BB"/>
                </a:solidFill>
              </a:rPr>
              <a:t>T</a:t>
            </a:r>
            <a:r>
              <a:rPr lang="en-US" dirty="0">
                <a:solidFill>
                  <a:srgbClr val="CE00BB"/>
                </a:solidFill>
              </a:rPr>
              <a:t>=400</a:t>
            </a:r>
            <a:r>
              <a:rPr lang="en-US" dirty="0"/>
              <a:t> =&gt; ~800,000 lines of text, or 20,000 pages</a:t>
            </a:r>
          </a:p>
          <a:p>
            <a:r>
              <a:rPr lang="en-US" dirty="0"/>
              <a:t>This is because propositional logic has limited expressive power</a:t>
            </a:r>
          </a:p>
          <a:p>
            <a:r>
              <a:rPr lang="en-US" dirty="0"/>
              <a:t>Are we really going to write 20,000 pages of logic sentences???</a:t>
            </a:r>
          </a:p>
          <a:p>
            <a:r>
              <a:rPr lang="en-US" dirty="0"/>
              <a:t>No, but your code will generate all those sentences!</a:t>
            </a:r>
          </a:p>
          <a:p>
            <a:r>
              <a:rPr lang="en-US" dirty="0"/>
              <a:t>(In first-order logic, we need </a:t>
            </a:r>
            <a:r>
              <a:rPr lang="en-US" dirty="0">
                <a:solidFill>
                  <a:srgbClr val="CE00BB"/>
                </a:solidFill>
              </a:rPr>
              <a:t>O(1) </a:t>
            </a:r>
            <a:r>
              <a:rPr lang="en-US" dirty="0"/>
              <a:t>transition model sentences)</a:t>
            </a:r>
          </a:p>
          <a:p>
            <a:r>
              <a:rPr lang="en-US" dirty="0"/>
              <a:t>(State-space search uses atomic states: how do we keep the transition model representation small???)</a:t>
            </a:r>
          </a:p>
        </p:txBody>
      </p:sp>
    </p:spTree>
    <p:extLst>
      <p:ext uri="{BB962C8B-B14F-4D97-AF65-F5344CB8AC3E}">
        <p14:creationId xmlns:p14="http://schemas.microsoft.com/office/powerpoint/2010/main" val="25998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203C4F-F974-5343-9841-9F5D0DF79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reasoning tasks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22FD53-419A-394E-BF91-679141EC91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397002"/>
            <a:ext cx="12192000" cy="4729164"/>
          </a:xfrm>
        </p:spPr>
        <p:txBody>
          <a:bodyPr/>
          <a:lstStyle/>
          <a:p>
            <a:r>
              <a:rPr lang="en-US" b="1" i="1" dirty="0">
                <a:solidFill>
                  <a:srgbClr val="FF0000"/>
                </a:solidFill>
              </a:rPr>
              <a:t>Localization</a:t>
            </a:r>
            <a:r>
              <a:rPr lang="en-US" dirty="0"/>
              <a:t> with a map and local sensing:</a:t>
            </a:r>
          </a:p>
          <a:p>
            <a:pPr lvl="1"/>
            <a:r>
              <a:rPr lang="en-US" dirty="0"/>
              <a:t>Given an initial KB, plus a sequence of percepts and actions, where am I?</a:t>
            </a:r>
          </a:p>
          <a:p>
            <a:r>
              <a:rPr lang="en-US" b="1" i="1" dirty="0">
                <a:solidFill>
                  <a:srgbClr val="FF0000"/>
                </a:solidFill>
              </a:rPr>
              <a:t>Mapping</a:t>
            </a:r>
            <a:r>
              <a:rPr lang="en-US" dirty="0"/>
              <a:t> with a location sensor:</a:t>
            </a:r>
          </a:p>
          <a:p>
            <a:pPr lvl="1"/>
            <a:r>
              <a:rPr lang="en-US" dirty="0"/>
              <a:t>Given an initial KB, plus a sequence of percepts and actions, what is the map?</a:t>
            </a:r>
          </a:p>
          <a:p>
            <a:r>
              <a:rPr lang="en-US" b="1" i="1" dirty="0">
                <a:solidFill>
                  <a:srgbClr val="FF0000"/>
                </a:solidFill>
              </a:rPr>
              <a:t>Simultaneous localization and mapping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Given …, where am I and what is the map?</a:t>
            </a:r>
          </a:p>
          <a:p>
            <a:r>
              <a:rPr lang="en-US" b="1" i="1" dirty="0">
                <a:solidFill>
                  <a:srgbClr val="FF0000"/>
                </a:solidFill>
              </a:rPr>
              <a:t>Planning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Given …, what action sequence is guaranteed to reach the goal?</a:t>
            </a:r>
          </a:p>
          <a:p>
            <a:r>
              <a:rPr lang="en-US" b="1" i="1" u="sng" dirty="0">
                <a:solidFill>
                  <a:srgbClr val="3333FF"/>
                </a:solidFill>
              </a:rPr>
              <a:t>ALL OF THESE USE THE SAME KB AND THE SAME ALGORITHM!!</a:t>
            </a:r>
          </a:p>
        </p:txBody>
      </p:sp>
    </p:spTree>
    <p:extLst>
      <p:ext uri="{BB962C8B-B14F-4D97-AF65-F5344CB8AC3E}">
        <p14:creationId xmlns:p14="http://schemas.microsoft.com/office/powerpoint/2010/main" val="3759657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397002"/>
            <a:ext cx="11785600" cy="4729164"/>
          </a:xfrm>
        </p:spPr>
        <p:txBody>
          <a:bodyPr/>
          <a:lstStyle/>
          <a:p>
            <a:r>
              <a:rPr lang="en-US" dirty="0"/>
              <a:t>One possible agent architecture: knowledge + inference</a:t>
            </a:r>
          </a:p>
          <a:p>
            <a:r>
              <a:rPr lang="en-US" dirty="0"/>
              <a:t>Logics provide a formal way to encode knowledge</a:t>
            </a:r>
          </a:p>
          <a:p>
            <a:pPr lvl="1"/>
            <a:r>
              <a:rPr lang="en-US" dirty="0"/>
              <a:t>A logic is defined by: syntax, set of possible worlds, truth condition</a:t>
            </a:r>
          </a:p>
          <a:p>
            <a:r>
              <a:rPr lang="en-US" dirty="0"/>
              <a:t>A simple KB for Pacman covers the initial state, sensor model, and transition model</a:t>
            </a:r>
          </a:p>
          <a:p>
            <a:r>
              <a:rPr lang="en-US" dirty="0"/>
              <a:t>Logical inference computes entailment relations among sentences, enabling a wide range of tasks to be solved</a:t>
            </a:r>
          </a:p>
        </p:txBody>
      </p:sp>
    </p:spTree>
    <p:extLst>
      <p:ext uri="{BB962C8B-B14F-4D97-AF65-F5344CB8AC3E}">
        <p14:creationId xmlns:p14="http://schemas.microsoft.com/office/powerpoint/2010/main" val="2739014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5"/>
          <p:cNvSpPr>
            <a:spLocks noGrp="1" noChangeArrowheads="1"/>
          </p:cNvSpPr>
          <p:nvPr>
            <p:ph type="ctrTitle"/>
          </p:nvPr>
        </p:nvSpPr>
        <p:spPr>
          <a:xfrm>
            <a:off x="0" y="279423"/>
            <a:ext cx="12192000" cy="1470025"/>
          </a:xfrm>
        </p:spPr>
        <p:txBody>
          <a:bodyPr/>
          <a:lstStyle/>
          <a:p>
            <a:pPr eaLnBrk="1" hangingPunct="1"/>
            <a:r>
              <a:rPr lang="en-US" dirty="0"/>
              <a:t>CS 188: Artificial Intelligence</a:t>
            </a:r>
            <a:br>
              <a:rPr lang="en-US" dirty="0"/>
            </a:br>
            <a:endParaRPr lang="en-US" sz="3600" dirty="0"/>
          </a:p>
        </p:txBody>
      </p:sp>
      <p:sp>
        <p:nvSpPr>
          <p:cNvPr id="5123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0" y="1295400"/>
            <a:ext cx="12192000" cy="865909"/>
          </a:xfrm>
        </p:spPr>
        <p:txBody>
          <a:bodyPr/>
          <a:lstStyle/>
          <a:p>
            <a:pPr eaLnBrk="1" hangingPunct="1"/>
            <a:r>
              <a:rPr lang="en-US" dirty="0"/>
              <a:t>Inference in Propositional Logic</a:t>
            </a:r>
          </a:p>
        </p:txBody>
      </p:sp>
      <p:sp>
        <p:nvSpPr>
          <p:cNvPr id="5124" name="Text Box 7"/>
          <p:cNvSpPr txBox="1">
            <a:spLocks noChangeArrowheads="1"/>
          </p:cNvSpPr>
          <p:nvPr/>
        </p:nvSpPr>
        <p:spPr bwMode="auto">
          <a:xfrm>
            <a:off x="1524000" y="6248403"/>
            <a:ext cx="5867400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02" tIns="45718" rIns="91402" bIns="45718">
            <a:spAutoFit/>
          </a:bodyPr>
          <a:lstStyle/>
          <a:p>
            <a:pPr>
              <a:spcBef>
                <a:spcPct val="50000"/>
              </a:spcBef>
            </a:pPr>
            <a:endParaRPr lang="en-US"/>
          </a:p>
        </p:txBody>
      </p:sp>
      <p:sp>
        <p:nvSpPr>
          <p:cNvPr id="8" name="Text Box 8"/>
          <p:cNvSpPr txBox="1">
            <a:spLocks noChangeArrowheads="1"/>
          </p:cNvSpPr>
          <p:nvPr/>
        </p:nvSpPr>
        <p:spPr bwMode="auto">
          <a:xfrm>
            <a:off x="0" y="5486400"/>
            <a:ext cx="12192000" cy="9925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8579" tIns="34289" rIns="68579" bIns="34289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>
                <a:latin typeface="Calibri"/>
                <a:cs typeface="Calibri"/>
              </a:rPr>
              <a:t>Instructors: Stuart Russell and Dawn Song</a:t>
            </a:r>
          </a:p>
          <a:p>
            <a:pPr algn="ctr">
              <a:spcBef>
                <a:spcPct val="50000"/>
              </a:spcBef>
            </a:pPr>
            <a:r>
              <a:rPr lang="en-US" sz="2400" dirty="0">
                <a:latin typeface="Calibri"/>
                <a:cs typeface="Calibri"/>
              </a:rPr>
              <a:t>University of California, Berkeley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3183" y="2287580"/>
            <a:ext cx="3548926" cy="27766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B56E141-D6C0-694E-ACF7-DA4D4BEA8B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0366" y="2021290"/>
            <a:ext cx="2541195" cy="33092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77CE672-568A-EF47-913E-001F8D9532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7612585" y="1814338"/>
            <a:ext cx="3723105" cy="3723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2648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Inference (reminder)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97002"/>
            <a:ext cx="12192000" cy="4729164"/>
          </a:xfrm>
        </p:spPr>
        <p:txBody>
          <a:bodyPr/>
          <a:lstStyle/>
          <a:p>
            <a:r>
              <a:rPr lang="en-US" dirty="0"/>
              <a:t>Method 1: </a:t>
            </a:r>
            <a:r>
              <a:rPr lang="en-US" b="1" i="1" dirty="0">
                <a:solidFill>
                  <a:srgbClr val="FF0000"/>
                </a:solidFill>
              </a:rPr>
              <a:t>model-checking</a:t>
            </a:r>
          </a:p>
          <a:p>
            <a:pPr lvl="1"/>
            <a:r>
              <a:rPr lang="en-US" dirty="0"/>
              <a:t>For every possible world, if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 </a:t>
            </a:r>
            <a:r>
              <a:rPr lang="en-US" dirty="0">
                <a:sym typeface="Symbol"/>
              </a:rPr>
              <a:t>is true m</a:t>
            </a:r>
            <a:r>
              <a:rPr lang="en-US" dirty="0"/>
              <a:t>ake sure that </a:t>
            </a:r>
            <a:r>
              <a:rPr lang="en-US" dirty="0">
                <a:sym typeface="Symbol"/>
              </a:rPr>
              <a:t>is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</a:t>
            </a:r>
            <a:r>
              <a:rPr lang="en-US" dirty="0">
                <a:sym typeface="Symbol"/>
              </a:rPr>
              <a:t> true too</a:t>
            </a:r>
          </a:p>
          <a:p>
            <a:r>
              <a:rPr lang="en-US" dirty="0">
                <a:sym typeface="Symbol"/>
              </a:rPr>
              <a:t>Method 2: </a:t>
            </a:r>
            <a:r>
              <a:rPr lang="en-US" b="1" i="1" dirty="0">
                <a:solidFill>
                  <a:srgbClr val="FF0000"/>
                </a:solidFill>
                <a:sym typeface="Symbol"/>
              </a:rPr>
              <a:t>theorem-proving</a:t>
            </a:r>
          </a:p>
          <a:p>
            <a:pPr lvl="1"/>
            <a:r>
              <a:rPr lang="en-US" dirty="0">
                <a:sym typeface="Symbol"/>
              </a:rPr>
              <a:t>Search for a sequence of proof steps (applications of </a:t>
            </a:r>
            <a:r>
              <a:rPr lang="en-US" b="1" i="1" dirty="0">
                <a:solidFill>
                  <a:srgbClr val="FF0000"/>
                </a:solidFill>
                <a:sym typeface="Symbol"/>
              </a:rPr>
              <a:t>inference rules</a:t>
            </a:r>
            <a:r>
              <a:rPr lang="en-US" dirty="0">
                <a:sym typeface="Symbol"/>
              </a:rPr>
              <a:t>) leading from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</a:t>
            </a:r>
            <a:r>
              <a:rPr lang="en-US" dirty="0"/>
              <a:t> to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</a:t>
            </a:r>
            <a:r>
              <a:rPr lang="en-US" dirty="0"/>
              <a:t> </a:t>
            </a:r>
          </a:p>
          <a:p>
            <a:r>
              <a:rPr lang="en-US" b="1" i="1" dirty="0">
                <a:solidFill>
                  <a:srgbClr val="FF0000"/>
                </a:solidFill>
                <a:sym typeface="Symbol"/>
              </a:rPr>
              <a:t>Sound</a:t>
            </a:r>
            <a:r>
              <a:rPr lang="en-US" dirty="0">
                <a:sym typeface="Symbol"/>
              </a:rPr>
              <a:t> algorithm: everything it claims to prove is in fact entailed</a:t>
            </a:r>
          </a:p>
          <a:p>
            <a:r>
              <a:rPr lang="en-US" b="1" i="1" dirty="0">
                <a:solidFill>
                  <a:srgbClr val="FF0000"/>
                </a:solidFill>
                <a:sym typeface="Symbol"/>
              </a:rPr>
              <a:t>Complete</a:t>
            </a:r>
            <a:r>
              <a:rPr lang="en-US" dirty="0">
                <a:solidFill>
                  <a:srgbClr val="000090"/>
                </a:solidFill>
                <a:sym typeface="Symbol"/>
              </a:rPr>
              <a:t> algorithm: every that is entailed can be proved</a:t>
            </a:r>
            <a:endParaRPr lang="en-US" dirty="0">
              <a:solidFill>
                <a:srgbClr val="000090"/>
              </a:solidFill>
            </a:endParaRPr>
          </a:p>
          <a:p>
            <a:pPr lvl="1"/>
            <a:endParaRPr lang="en-US" dirty="0">
              <a:sym typeface="Symbol"/>
            </a:endParaRP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5691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Inference: proofs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97002"/>
            <a:ext cx="12192000" cy="4729164"/>
          </a:xfrm>
        </p:spPr>
        <p:txBody>
          <a:bodyPr/>
          <a:lstStyle/>
          <a:p>
            <a:r>
              <a:rPr lang="en-US" dirty="0"/>
              <a:t>A proof is a </a:t>
            </a:r>
            <a:r>
              <a:rPr lang="en-US" b="1" i="1" dirty="0">
                <a:solidFill>
                  <a:srgbClr val="0000FF"/>
                </a:solidFill>
              </a:rPr>
              <a:t>demonstration</a:t>
            </a:r>
            <a:r>
              <a:rPr lang="en-US" dirty="0"/>
              <a:t> of entailment between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</a:t>
            </a:r>
            <a:r>
              <a:rPr lang="en-US" dirty="0"/>
              <a:t> and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</a:t>
            </a:r>
            <a:r>
              <a:rPr lang="en-US" dirty="0"/>
              <a:t> </a:t>
            </a:r>
          </a:p>
          <a:p>
            <a:r>
              <a:rPr lang="en-US" b="1" i="1" dirty="0">
                <a:solidFill>
                  <a:srgbClr val="FF0000"/>
                </a:solidFill>
                <a:sym typeface="Symbol"/>
              </a:rPr>
              <a:t>Sound</a:t>
            </a:r>
            <a:r>
              <a:rPr lang="en-US" dirty="0">
                <a:sym typeface="Symbol"/>
              </a:rPr>
              <a:t> algorithm: everything it claims to prove is in fact entailed</a:t>
            </a:r>
          </a:p>
          <a:p>
            <a:r>
              <a:rPr lang="en-US" b="1" i="1" dirty="0">
                <a:solidFill>
                  <a:srgbClr val="FF0000"/>
                </a:solidFill>
                <a:sym typeface="Symbol"/>
              </a:rPr>
              <a:t>Complete</a:t>
            </a:r>
            <a:r>
              <a:rPr lang="en-US" dirty="0">
                <a:solidFill>
                  <a:srgbClr val="000090"/>
                </a:solidFill>
                <a:sym typeface="Symbol"/>
              </a:rPr>
              <a:t> algorithm: every that is entailed can be proved</a:t>
            </a:r>
            <a:endParaRPr lang="en-US" dirty="0">
              <a:solidFill>
                <a:srgbClr val="000090"/>
              </a:solidFill>
            </a:endParaRPr>
          </a:p>
          <a:p>
            <a:pPr lvl="1"/>
            <a:endParaRPr lang="en-US" dirty="0">
              <a:sym typeface="Symbol"/>
            </a:endParaRP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6567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Satisfiability and entailment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399" y="1273432"/>
            <a:ext cx="11666151" cy="4729164"/>
          </a:xfrm>
        </p:spPr>
        <p:txBody>
          <a:bodyPr/>
          <a:lstStyle/>
          <a:p>
            <a:r>
              <a:rPr lang="en-US" dirty="0"/>
              <a:t>A sentence is </a:t>
            </a:r>
            <a:r>
              <a:rPr lang="en-US" b="1" i="1" dirty="0">
                <a:solidFill>
                  <a:srgbClr val="FF0000"/>
                </a:solidFill>
              </a:rPr>
              <a:t>satisfiable</a:t>
            </a:r>
            <a:r>
              <a:rPr lang="en-US" dirty="0"/>
              <a:t> if it is true in at least one world </a:t>
            </a:r>
          </a:p>
          <a:p>
            <a:r>
              <a:rPr lang="en-US" dirty="0"/>
              <a:t>Suppose we have a hyper-efficient SAT solver (</a:t>
            </a:r>
            <a:r>
              <a:rPr lang="en-US" dirty="0">
                <a:solidFill>
                  <a:srgbClr val="FFC000"/>
                </a:solidFill>
                <a:effectLst>
                  <a:glow rad="88900">
                    <a:schemeClr val="tx1">
                      <a:alpha val="81680"/>
                    </a:schemeClr>
                  </a:glow>
                </a:effectLst>
              </a:rPr>
              <a:t>WARNING: NP-COMPLETE</a:t>
            </a:r>
            <a:r>
              <a:rPr lang="en-US" dirty="0"/>
              <a:t> 👿 👿 👿); how can we use it to test entailment?</a:t>
            </a:r>
          </a:p>
          <a:p>
            <a:pPr lvl="1"/>
            <a:r>
              <a:rPr lang="en-US" dirty="0">
                <a:solidFill>
                  <a:srgbClr val="CC00CC"/>
                </a:solidFill>
                <a:sym typeface="Symbol"/>
              </a:rPr>
              <a:t> </a:t>
            </a:r>
            <a:r>
              <a:rPr lang="en-US" spc="-360" dirty="0">
                <a:solidFill>
                  <a:srgbClr val="CC00CC"/>
                </a:solidFill>
                <a:sym typeface="Symbol"/>
              </a:rPr>
              <a:t>|</a:t>
            </a:r>
            <a:r>
              <a:rPr lang="en-US" dirty="0">
                <a:solidFill>
                  <a:srgbClr val="CC00CC"/>
                </a:solidFill>
                <a:sym typeface="Symbol"/>
              </a:rPr>
              <a:t>= 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iff</a:t>
            </a:r>
            <a:r>
              <a:rPr lang="en-US" dirty="0"/>
              <a:t> 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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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</a:t>
            </a:r>
            <a:r>
              <a:rPr lang="en-US" dirty="0"/>
              <a:t> is true in all worlds</a:t>
            </a:r>
          </a:p>
          <a:p>
            <a:pPr lvl="1"/>
            <a:r>
              <a:rPr lang="en-US" dirty="0" err="1"/>
              <a:t>iff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(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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) </a:t>
            </a:r>
            <a:r>
              <a:rPr lang="en-US" dirty="0"/>
              <a:t>is false in all worlds</a:t>
            </a:r>
          </a:p>
          <a:p>
            <a:pPr lvl="1"/>
            <a:r>
              <a:rPr lang="en-US" dirty="0" err="1"/>
              <a:t>iff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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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 </a:t>
            </a:r>
            <a:r>
              <a:rPr lang="en-US" dirty="0"/>
              <a:t>is false in all worlds, i.e., unsatisfiable</a:t>
            </a:r>
          </a:p>
          <a:p>
            <a:r>
              <a:rPr lang="en-US" dirty="0"/>
              <a:t>So, add the </a:t>
            </a:r>
            <a:r>
              <a:rPr lang="en-US" b="1" i="1" dirty="0"/>
              <a:t>negated</a:t>
            </a:r>
            <a:r>
              <a:rPr lang="en-US" dirty="0"/>
              <a:t> conclusion to what you know, test for (un)satisfiability; also known as </a:t>
            </a:r>
            <a:r>
              <a:rPr lang="en-US" dirty="0" err="1">
                <a:solidFill>
                  <a:srgbClr val="0000FF"/>
                </a:solidFill>
                <a:latin typeface="Apple Chancery"/>
                <a:cs typeface="Apple Chancery"/>
              </a:rPr>
              <a:t>reductio</a:t>
            </a:r>
            <a:r>
              <a:rPr lang="en-US" dirty="0">
                <a:solidFill>
                  <a:srgbClr val="0000FF"/>
                </a:solidFill>
                <a:latin typeface="Apple Chancery"/>
                <a:cs typeface="Apple Chancery"/>
              </a:rPr>
              <a:t> ad absurdum</a:t>
            </a:r>
          </a:p>
          <a:p>
            <a:r>
              <a:rPr lang="en-US" dirty="0">
                <a:solidFill>
                  <a:srgbClr val="000090"/>
                </a:solidFill>
                <a:latin typeface="Calibri"/>
                <a:cs typeface="Calibri"/>
              </a:rPr>
              <a:t>Efficient SAT solvers operate on </a:t>
            </a:r>
            <a:r>
              <a:rPr lang="en-US" b="1" i="1" dirty="0">
                <a:solidFill>
                  <a:srgbClr val="FF0000"/>
                </a:solidFill>
                <a:latin typeface="Calibri"/>
                <a:cs typeface="Calibri"/>
              </a:rPr>
              <a:t>conjunctive normal form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883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Conjunctive normal form (CNF)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397002"/>
            <a:ext cx="11785600" cy="4729164"/>
          </a:xfrm>
        </p:spPr>
        <p:txBody>
          <a:bodyPr/>
          <a:lstStyle/>
          <a:p>
            <a:r>
              <a:rPr lang="en-US" dirty="0"/>
              <a:t>Every sentence can be expressed as a </a:t>
            </a:r>
            <a:r>
              <a:rPr lang="en-US" b="1" i="1" dirty="0">
                <a:solidFill>
                  <a:srgbClr val="0000FF"/>
                </a:solidFill>
              </a:rPr>
              <a:t>conjunction</a:t>
            </a:r>
            <a:r>
              <a:rPr lang="en-US" dirty="0"/>
              <a:t> of </a:t>
            </a:r>
            <a:r>
              <a:rPr lang="en-US" b="1" i="1" dirty="0">
                <a:solidFill>
                  <a:srgbClr val="FF0000"/>
                </a:solidFill>
              </a:rPr>
              <a:t>clauses</a:t>
            </a:r>
            <a:endParaRPr lang="en-US" dirty="0"/>
          </a:p>
          <a:p>
            <a:r>
              <a:rPr lang="en-US" dirty="0"/>
              <a:t>Each clause is a </a:t>
            </a:r>
            <a:r>
              <a:rPr lang="en-US" b="1" i="1" dirty="0">
                <a:solidFill>
                  <a:srgbClr val="0000FF"/>
                </a:solidFill>
              </a:rPr>
              <a:t>disjunction</a:t>
            </a:r>
            <a:r>
              <a:rPr lang="en-US" dirty="0"/>
              <a:t> of </a:t>
            </a:r>
            <a:r>
              <a:rPr lang="en-US" b="1" i="1" dirty="0">
                <a:solidFill>
                  <a:srgbClr val="FF0000"/>
                </a:solidFill>
              </a:rPr>
              <a:t>literals</a:t>
            </a:r>
          </a:p>
          <a:p>
            <a:r>
              <a:rPr lang="en-US" dirty="0"/>
              <a:t>Each literal is a symbol or a negated symbol</a:t>
            </a:r>
          </a:p>
          <a:p>
            <a:r>
              <a:rPr lang="en-US" dirty="0">
                <a:solidFill>
                  <a:srgbClr val="000090"/>
                </a:solidFill>
              </a:rPr>
              <a:t>Conversion to CNF by a sequence of standard transformations:</a:t>
            </a:r>
          </a:p>
          <a:p>
            <a:pPr lvl="1"/>
            <a:r>
              <a:rPr lang="en-US" dirty="0">
                <a:solidFill>
                  <a:srgbClr val="CC00CC"/>
                </a:solidFill>
              </a:rPr>
              <a:t>A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 (W  B)</a:t>
            </a:r>
          </a:p>
          <a:p>
            <a:pPr lvl="1"/>
            <a:r>
              <a:rPr lang="en-US" dirty="0">
                <a:solidFill>
                  <a:srgbClr val="CC00CC"/>
                </a:solidFill>
              </a:rPr>
              <a:t>A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 ((W  B)  (B  W)) </a:t>
            </a:r>
          </a:p>
          <a:p>
            <a:pPr lvl="1"/>
            <a:r>
              <a:rPr lang="en-US" dirty="0">
                <a:solidFill>
                  <a:srgbClr val="CC00CC"/>
                </a:solidFill>
                <a:sym typeface="Symbol"/>
              </a:rPr>
              <a:t></a:t>
            </a:r>
            <a:r>
              <a:rPr lang="en-US" dirty="0">
                <a:solidFill>
                  <a:srgbClr val="CC00CC"/>
                </a:solidFill>
              </a:rPr>
              <a:t>A   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v     ((W v B)  (B v W)) </a:t>
            </a:r>
          </a:p>
          <a:p>
            <a:pPr lvl="1"/>
            <a:r>
              <a:rPr lang="en-US" dirty="0">
                <a:solidFill>
                  <a:srgbClr val="CC00CC"/>
                </a:solidFill>
                <a:sym typeface="Symbol"/>
              </a:rPr>
              <a:t>(</a:t>
            </a:r>
            <a:r>
              <a:rPr lang="en-US" dirty="0">
                <a:solidFill>
                  <a:srgbClr val="CC00CC"/>
                </a:solidFill>
              </a:rPr>
              <a:t>A 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v  W  v   B)    (</a:t>
            </a:r>
            <a:r>
              <a:rPr lang="en-US" dirty="0">
                <a:solidFill>
                  <a:srgbClr val="CC00CC"/>
                </a:solidFill>
              </a:rPr>
              <a:t>A</a:t>
            </a:r>
            <a:r>
              <a:rPr lang="en-US" dirty="0"/>
              <a:t>  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v  B   v  W)</a:t>
            </a:r>
          </a:p>
          <a:p>
            <a:pPr marL="457165" lvl="1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Rounded Rectangular Callout 3"/>
          <p:cNvSpPr/>
          <p:nvPr/>
        </p:nvSpPr>
        <p:spPr>
          <a:xfrm>
            <a:off x="3200400" y="1371600"/>
            <a:ext cx="4495800" cy="533400"/>
          </a:xfrm>
          <a:prstGeom prst="wedgeRoundRectCallout">
            <a:avLst>
              <a:gd name="adj1" fmla="val -62042"/>
              <a:gd name="adj2" fmla="val 440858"/>
              <a:gd name="adj3" fmla="val 16667"/>
            </a:avLst>
          </a:prstGeom>
          <a:solidFill>
            <a:srgbClr val="CCFFCC"/>
          </a:solidFill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9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Replace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9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biconditional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9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by two implications</a:t>
            </a:r>
          </a:p>
        </p:txBody>
      </p:sp>
      <p:sp>
        <p:nvSpPr>
          <p:cNvPr id="5" name="Rounded Rectangular Callout 4"/>
          <p:cNvSpPr/>
          <p:nvPr/>
        </p:nvSpPr>
        <p:spPr>
          <a:xfrm>
            <a:off x="3575222" y="2044698"/>
            <a:ext cx="4495800" cy="533400"/>
          </a:xfrm>
          <a:prstGeom prst="wedgeRoundRectCallout">
            <a:avLst>
              <a:gd name="adj1" fmla="val -68356"/>
              <a:gd name="adj2" fmla="val 404444"/>
              <a:gd name="adj3" fmla="val 16667"/>
            </a:avLst>
          </a:prstGeom>
          <a:solidFill>
            <a:srgbClr val="CCFFCC"/>
          </a:solidFill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9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Replace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C00CC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Symbol"/>
              </a:rPr>
              <a:t>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C00CC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Symbol"/>
              </a:rPr>
              <a:t>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C00CC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Symbol"/>
              </a:rPr>
              <a:t>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9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by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C00CC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Symbol"/>
              </a:rPr>
              <a:t>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C00CC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Symbol"/>
              </a:rPr>
              <a:t>v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C00CC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Symbol"/>
              </a:rPr>
              <a:t>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9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Rounded Rectangular Callout 5"/>
          <p:cNvSpPr/>
          <p:nvPr/>
        </p:nvSpPr>
        <p:spPr>
          <a:xfrm>
            <a:off x="2308653" y="2654633"/>
            <a:ext cx="4495800" cy="533400"/>
          </a:xfrm>
          <a:prstGeom prst="wedgeRoundRectCallout">
            <a:avLst>
              <a:gd name="adj1" fmla="val -54730"/>
              <a:gd name="adj2" fmla="val 396040"/>
              <a:gd name="adj3" fmla="val 16667"/>
            </a:avLst>
          </a:prstGeom>
          <a:solidFill>
            <a:srgbClr val="CCFFCC"/>
          </a:solidFill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9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Distribute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C00CC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Symbol"/>
              </a:rPr>
              <a:t>v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9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over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C00CC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Symbol"/>
              </a:rPr>
              <a:t>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9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02815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5" grpId="0" animBg="1"/>
      <p:bldP spid="6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Efficient SAT solvers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97002"/>
            <a:ext cx="12192000" cy="5311586"/>
          </a:xfrm>
        </p:spPr>
        <p:txBody>
          <a:bodyPr/>
          <a:lstStyle/>
          <a:p>
            <a:r>
              <a:rPr lang="en-US" dirty="0"/>
              <a:t>DPLL (</a:t>
            </a:r>
            <a:r>
              <a:rPr lang="en-US" sz="2800" dirty="0"/>
              <a:t>Davis-Putnam-</a:t>
            </a:r>
            <a:r>
              <a:rPr lang="en-US" sz="2800" dirty="0" err="1"/>
              <a:t>Logemann</a:t>
            </a:r>
            <a:r>
              <a:rPr lang="en-US" sz="2800" dirty="0"/>
              <a:t>-Loveland</a:t>
            </a:r>
            <a:r>
              <a:rPr lang="en-US" dirty="0"/>
              <a:t>) is the core of modern solvers</a:t>
            </a:r>
          </a:p>
          <a:p>
            <a:r>
              <a:rPr lang="en-US" dirty="0"/>
              <a:t>Recursive depth-first enumeration of models with some extras:</a:t>
            </a:r>
          </a:p>
          <a:p>
            <a:pPr lvl="1"/>
            <a:r>
              <a:rPr lang="en-US" b="1" i="1" dirty="0">
                <a:solidFill>
                  <a:srgbClr val="FF0000"/>
                </a:solidFill>
              </a:rPr>
              <a:t>Early termination</a:t>
            </a:r>
            <a:r>
              <a:rPr lang="en-US" dirty="0"/>
              <a:t>: stop if </a:t>
            </a:r>
          </a:p>
          <a:p>
            <a:pPr lvl="2"/>
            <a:r>
              <a:rPr lang="en-US" dirty="0"/>
              <a:t>all clauses are satisfied; e.g., </a:t>
            </a:r>
            <a:r>
              <a:rPr lang="en-US" dirty="0">
                <a:solidFill>
                  <a:srgbClr val="CC00CC"/>
                </a:solidFill>
              </a:rPr>
              <a:t>(A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 B) </a:t>
            </a:r>
            <a:r>
              <a:rPr lang="en-US" dirty="0">
                <a:solidFill>
                  <a:srgbClr val="CC00CC"/>
                </a:solidFill>
              </a:rPr>
              <a:t> (A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 C) </a:t>
            </a:r>
            <a:r>
              <a:rPr lang="en-US" dirty="0">
                <a:sym typeface="Symbol"/>
              </a:rPr>
              <a:t>is satisfied by {</a:t>
            </a:r>
            <a:r>
              <a:rPr lang="en-US" dirty="0">
                <a:solidFill>
                  <a:srgbClr val="CC00CC"/>
                </a:solidFill>
                <a:sym typeface="Symbol"/>
              </a:rPr>
              <a:t>A</a:t>
            </a:r>
            <a:r>
              <a:rPr lang="en-US" dirty="0">
                <a:sym typeface="Symbol"/>
              </a:rPr>
              <a:t>=</a:t>
            </a:r>
            <a:r>
              <a:rPr lang="en-US" dirty="0">
                <a:solidFill>
                  <a:srgbClr val="0000FF"/>
                </a:solidFill>
                <a:sym typeface="Symbol"/>
              </a:rPr>
              <a:t>true</a:t>
            </a:r>
            <a:r>
              <a:rPr lang="en-US" dirty="0">
                <a:sym typeface="Symbol"/>
              </a:rPr>
              <a:t>}</a:t>
            </a:r>
          </a:p>
          <a:p>
            <a:pPr lvl="2"/>
            <a:r>
              <a:rPr lang="en-US" dirty="0">
                <a:sym typeface="Symbol"/>
              </a:rPr>
              <a:t>any clause is falsified; e.g., </a:t>
            </a:r>
            <a:r>
              <a:rPr lang="en-US" dirty="0">
                <a:solidFill>
                  <a:srgbClr val="CC00CC"/>
                </a:solidFill>
              </a:rPr>
              <a:t>(A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 B) </a:t>
            </a:r>
            <a:r>
              <a:rPr lang="en-US" dirty="0">
                <a:solidFill>
                  <a:srgbClr val="CC00CC"/>
                </a:solidFill>
              </a:rPr>
              <a:t> (A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 C) </a:t>
            </a:r>
            <a:r>
              <a:rPr lang="en-US" dirty="0">
                <a:sym typeface="Symbol"/>
              </a:rPr>
              <a:t>is falsified by {</a:t>
            </a:r>
            <a:r>
              <a:rPr lang="en-US" dirty="0">
                <a:solidFill>
                  <a:srgbClr val="CC00CC"/>
                </a:solidFill>
                <a:sym typeface="Symbol"/>
              </a:rPr>
              <a:t>A</a:t>
            </a:r>
            <a:r>
              <a:rPr lang="en-US" dirty="0">
                <a:sym typeface="Symbol"/>
              </a:rPr>
              <a:t>=</a:t>
            </a:r>
            <a:r>
              <a:rPr lang="en-US" dirty="0" err="1">
                <a:solidFill>
                  <a:srgbClr val="0000FF"/>
                </a:solidFill>
                <a:sym typeface="Symbol"/>
              </a:rPr>
              <a:t>false</a:t>
            </a:r>
            <a:r>
              <a:rPr lang="en-US" dirty="0" err="1">
                <a:sym typeface="Symbol"/>
              </a:rPr>
              <a:t>,</a:t>
            </a:r>
            <a:r>
              <a:rPr lang="en-US" dirty="0" err="1">
                <a:solidFill>
                  <a:srgbClr val="CC00CC"/>
                </a:solidFill>
                <a:sym typeface="Symbol"/>
              </a:rPr>
              <a:t>B</a:t>
            </a:r>
            <a:r>
              <a:rPr lang="en-US" dirty="0">
                <a:sym typeface="Symbol"/>
              </a:rPr>
              <a:t>=</a:t>
            </a:r>
            <a:r>
              <a:rPr lang="en-US" dirty="0">
                <a:solidFill>
                  <a:srgbClr val="0000FF"/>
                </a:solidFill>
                <a:sym typeface="Symbol"/>
              </a:rPr>
              <a:t>false</a:t>
            </a:r>
            <a:r>
              <a:rPr lang="en-US" dirty="0">
                <a:sym typeface="Symbol"/>
              </a:rPr>
              <a:t>}</a:t>
            </a:r>
            <a:endParaRPr lang="en-US" dirty="0"/>
          </a:p>
          <a:p>
            <a:pPr lvl="1"/>
            <a:r>
              <a:rPr lang="en-US" b="1" i="1" dirty="0">
                <a:solidFill>
                  <a:srgbClr val="FF0000"/>
                </a:solidFill>
              </a:rPr>
              <a:t>Pure literals</a:t>
            </a:r>
            <a:r>
              <a:rPr lang="en-US" dirty="0"/>
              <a:t>: if all occurrences of a symbol in as-yet-unsatisfied clauses have the same sign, then give the symbol that value</a:t>
            </a:r>
          </a:p>
          <a:p>
            <a:pPr lvl="2"/>
            <a:r>
              <a:rPr lang="en-US" dirty="0"/>
              <a:t>E.g., </a:t>
            </a:r>
            <a:r>
              <a:rPr lang="en-US" dirty="0">
                <a:solidFill>
                  <a:srgbClr val="CC00CC"/>
                </a:solidFill>
              </a:rPr>
              <a:t>A</a:t>
            </a:r>
            <a:r>
              <a:rPr lang="en-US" dirty="0"/>
              <a:t> is pure and positive in</a:t>
            </a:r>
            <a:r>
              <a:rPr lang="en-US" dirty="0">
                <a:solidFill>
                  <a:srgbClr val="CC00CC"/>
                </a:solidFill>
              </a:rPr>
              <a:t> (A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 B) </a:t>
            </a:r>
            <a:r>
              <a:rPr lang="en-US" dirty="0">
                <a:solidFill>
                  <a:srgbClr val="CC00CC"/>
                </a:solidFill>
              </a:rPr>
              <a:t> (A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 C) </a:t>
            </a:r>
            <a:r>
              <a:rPr lang="en-US" dirty="0">
                <a:solidFill>
                  <a:srgbClr val="CC00CC"/>
                </a:solidFill>
              </a:rPr>
              <a:t> (C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 B) </a:t>
            </a:r>
            <a:r>
              <a:rPr lang="en-US" dirty="0">
                <a:sym typeface="Symbol"/>
              </a:rPr>
              <a:t>so set it to </a:t>
            </a:r>
            <a:r>
              <a:rPr lang="en-US" dirty="0">
                <a:solidFill>
                  <a:srgbClr val="0000FF"/>
                </a:solidFill>
                <a:sym typeface="Symbol"/>
              </a:rPr>
              <a:t>true</a:t>
            </a:r>
          </a:p>
          <a:p>
            <a:pPr lvl="1"/>
            <a:r>
              <a:rPr lang="en-US" b="1" i="1" dirty="0">
                <a:solidFill>
                  <a:srgbClr val="FF0000"/>
                </a:solidFill>
              </a:rPr>
              <a:t>Unit clauses</a:t>
            </a:r>
            <a:r>
              <a:rPr lang="en-US" dirty="0"/>
              <a:t>: if a clause is left with a single literal, set symbol to satisfy clause</a:t>
            </a:r>
          </a:p>
          <a:p>
            <a:pPr lvl="2"/>
            <a:r>
              <a:rPr lang="en-US" dirty="0"/>
              <a:t>E.g., if </a:t>
            </a:r>
            <a:r>
              <a:rPr lang="en-US" dirty="0">
                <a:solidFill>
                  <a:srgbClr val="CC00CC"/>
                </a:solidFill>
              </a:rPr>
              <a:t>A</a:t>
            </a:r>
            <a:r>
              <a:rPr lang="en-US" dirty="0"/>
              <a:t>=</a:t>
            </a:r>
            <a:r>
              <a:rPr lang="en-US" dirty="0">
                <a:solidFill>
                  <a:srgbClr val="0000FF"/>
                </a:solidFill>
              </a:rPr>
              <a:t>false</a:t>
            </a:r>
            <a:r>
              <a:rPr lang="en-US" dirty="0"/>
              <a:t>, </a:t>
            </a:r>
            <a:r>
              <a:rPr lang="en-US" dirty="0">
                <a:solidFill>
                  <a:srgbClr val="CC00CC"/>
                </a:solidFill>
              </a:rPr>
              <a:t>(A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 B) </a:t>
            </a:r>
            <a:r>
              <a:rPr lang="en-US" dirty="0">
                <a:solidFill>
                  <a:srgbClr val="CC00CC"/>
                </a:solidFill>
              </a:rPr>
              <a:t> (A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 C) </a:t>
            </a:r>
            <a:r>
              <a:rPr lang="en-US" dirty="0">
                <a:sym typeface="Symbol"/>
              </a:rPr>
              <a:t>becomes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(</a:t>
            </a:r>
            <a:r>
              <a:rPr lang="en-US" dirty="0">
                <a:solidFill>
                  <a:srgbClr val="0000FF"/>
                </a:solidFill>
                <a:sym typeface="Symbol"/>
              </a:rPr>
              <a:t>false</a:t>
            </a:r>
            <a:r>
              <a:rPr lang="en-US" dirty="0">
                <a:solidFill>
                  <a:srgbClr val="CC00CC"/>
                </a:solidFill>
                <a:sym typeface="Symbol"/>
              </a:rPr>
              <a:t>  B) </a:t>
            </a:r>
            <a:r>
              <a:rPr lang="en-US" dirty="0">
                <a:solidFill>
                  <a:srgbClr val="CC00CC"/>
                </a:solidFill>
              </a:rPr>
              <a:t> (</a:t>
            </a:r>
            <a:r>
              <a:rPr lang="en-US" dirty="0">
                <a:solidFill>
                  <a:srgbClr val="0000FF"/>
                </a:solidFill>
              </a:rPr>
              <a:t>false</a:t>
            </a:r>
            <a:r>
              <a:rPr lang="en-US" dirty="0">
                <a:solidFill>
                  <a:srgbClr val="CC00CC"/>
                </a:solidFill>
              </a:rPr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 C)</a:t>
            </a:r>
            <a:r>
              <a:rPr lang="en-US" dirty="0">
                <a:sym typeface="Symbol"/>
              </a:rPr>
              <a:t>, i.e.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(B) </a:t>
            </a:r>
            <a:r>
              <a:rPr lang="en-US" dirty="0">
                <a:solidFill>
                  <a:srgbClr val="CC00CC"/>
                </a:solidFill>
              </a:rPr>
              <a:t> (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C)</a:t>
            </a:r>
          </a:p>
          <a:p>
            <a:pPr lvl="2"/>
            <a:r>
              <a:rPr lang="en-US" dirty="0">
                <a:sym typeface="Symbol"/>
              </a:rPr>
              <a:t>Satisfying the unit clauses often leads to further propagation, new unit clauses, etc.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5803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DPLL algorithm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97002"/>
            <a:ext cx="12192000" cy="4729164"/>
          </a:xfrm>
        </p:spPr>
        <p:txBody>
          <a:bodyPr>
            <a:normAutofit fontScale="925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b="1" dirty="0">
                <a:solidFill>
                  <a:srgbClr val="CC00CC"/>
                </a:solidFill>
              </a:rPr>
              <a:t>function</a:t>
            </a:r>
            <a:r>
              <a:rPr lang="en-US" b="1" dirty="0"/>
              <a:t> </a:t>
            </a:r>
            <a:r>
              <a:rPr lang="en-US" dirty="0">
                <a:solidFill>
                  <a:srgbClr val="008000"/>
                </a:solidFill>
              </a:rPr>
              <a:t>DPLL</a:t>
            </a:r>
            <a:r>
              <a:rPr lang="en-US" dirty="0"/>
              <a:t>(</a:t>
            </a:r>
            <a:r>
              <a:rPr lang="en-US" dirty="0" err="1">
                <a:solidFill>
                  <a:srgbClr val="0000FF"/>
                </a:solidFill>
              </a:rPr>
              <a:t>clauses,symbols,model</a:t>
            </a:r>
            <a:r>
              <a:rPr lang="en-US" dirty="0"/>
              <a:t>) </a:t>
            </a:r>
            <a:r>
              <a:rPr lang="en-US" b="1" dirty="0">
                <a:solidFill>
                  <a:srgbClr val="CC00CC"/>
                </a:solidFill>
              </a:rPr>
              <a:t>returns</a:t>
            </a:r>
            <a:r>
              <a:rPr lang="en-US" b="1" dirty="0"/>
              <a:t> </a:t>
            </a:r>
            <a:r>
              <a:rPr lang="en-US" dirty="0"/>
              <a:t>true or false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1" dirty="0"/>
              <a:t>    </a:t>
            </a:r>
            <a:r>
              <a:rPr lang="en-US" b="1" dirty="0">
                <a:solidFill>
                  <a:srgbClr val="CC00CC"/>
                </a:solidFill>
              </a:rPr>
              <a:t>if</a:t>
            </a:r>
            <a:r>
              <a:rPr lang="en-US" b="1" dirty="0"/>
              <a:t> </a:t>
            </a:r>
            <a:r>
              <a:rPr lang="en-US" dirty="0"/>
              <a:t>every </a:t>
            </a:r>
            <a:r>
              <a:rPr lang="en-US" dirty="0">
                <a:solidFill>
                  <a:srgbClr val="0000FF"/>
                </a:solidFill>
              </a:rPr>
              <a:t>clause</a:t>
            </a:r>
            <a:r>
              <a:rPr lang="en-US" dirty="0"/>
              <a:t> in </a:t>
            </a:r>
            <a:r>
              <a:rPr lang="en-US" dirty="0">
                <a:solidFill>
                  <a:srgbClr val="0000FF"/>
                </a:solidFill>
              </a:rPr>
              <a:t>clauses</a:t>
            </a:r>
            <a:r>
              <a:rPr lang="en-US" dirty="0"/>
              <a:t> is true in </a:t>
            </a:r>
            <a:r>
              <a:rPr lang="en-US" dirty="0">
                <a:solidFill>
                  <a:srgbClr val="0000FF"/>
                </a:solidFill>
              </a:rPr>
              <a:t>model</a:t>
            </a:r>
            <a:r>
              <a:rPr lang="en-US" dirty="0"/>
              <a:t> </a:t>
            </a:r>
            <a:r>
              <a:rPr lang="en-US" b="1" dirty="0">
                <a:solidFill>
                  <a:srgbClr val="CC00CC"/>
                </a:solidFill>
              </a:rPr>
              <a:t>then return </a:t>
            </a:r>
            <a:r>
              <a:rPr lang="en-US" dirty="0"/>
              <a:t>true</a:t>
            </a:r>
            <a:br>
              <a:rPr lang="en-US" dirty="0"/>
            </a:br>
            <a:r>
              <a:rPr lang="en-US" dirty="0"/>
              <a:t>    </a:t>
            </a:r>
            <a:r>
              <a:rPr lang="en-US" b="1" dirty="0">
                <a:solidFill>
                  <a:srgbClr val="CC00CC"/>
                </a:solidFill>
              </a:rPr>
              <a:t>if</a:t>
            </a:r>
            <a:r>
              <a:rPr lang="en-US" b="1" dirty="0"/>
              <a:t> </a:t>
            </a:r>
            <a:r>
              <a:rPr lang="en-US" dirty="0"/>
              <a:t>some </a:t>
            </a:r>
            <a:r>
              <a:rPr lang="en-US" dirty="0">
                <a:solidFill>
                  <a:srgbClr val="0000FF"/>
                </a:solidFill>
              </a:rPr>
              <a:t>clause</a:t>
            </a:r>
            <a:r>
              <a:rPr lang="en-US" dirty="0"/>
              <a:t> in </a:t>
            </a:r>
            <a:r>
              <a:rPr lang="en-US" dirty="0">
                <a:solidFill>
                  <a:srgbClr val="0000FF"/>
                </a:solidFill>
              </a:rPr>
              <a:t>clauses</a:t>
            </a:r>
            <a:r>
              <a:rPr lang="en-US" dirty="0"/>
              <a:t> is false in </a:t>
            </a:r>
            <a:r>
              <a:rPr lang="en-US" dirty="0">
                <a:solidFill>
                  <a:srgbClr val="0000FF"/>
                </a:solidFill>
              </a:rPr>
              <a:t>model</a:t>
            </a:r>
            <a:r>
              <a:rPr lang="en-US" dirty="0"/>
              <a:t> </a:t>
            </a:r>
            <a:r>
              <a:rPr lang="en-US" b="1" dirty="0">
                <a:solidFill>
                  <a:srgbClr val="CC00CC"/>
                </a:solidFill>
              </a:rPr>
              <a:t>then return </a:t>
            </a:r>
            <a:r>
              <a:rPr lang="en-US" dirty="0"/>
              <a:t>false</a:t>
            </a:r>
            <a:br>
              <a:rPr lang="en-US" dirty="0"/>
            </a:br>
            <a:r>
              <a:rPr lang="en-US" dirty="0"/>
              <a:t>    </a:t>
            </a:r>
            <a:r>
              <a:rPr lang="en-US" dirty="0" err="1">
                <a:solidFill>
                  <a:srgbClr val="0000FF"/>
                </a:solidFill>
              </a:rPr>
              <a:t>P,value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/>
              <a:t>←</a:t>
            </a:r>
            <a:r>
              <a:rPr lang="en-US" dirty="0">
                <a:solidFill>
                  <a:srgbClr val="008000"/>
                </a:solidFill>
              </a:rPr>
              <a:t>FIND-PURE-SYMBOL</a:t>
            </a:r>
            <a:r>
              <a:rPr lang="en-US" dirty="0"/>
              <a:t>(</a:t>
            </a:r>
            <a:r>
              <a:rPr lang="en-US" dirty="0" err="1">
                <a:solidFill>
                  <a:srgbClr val="0000FF"/>
                </a:solidFill>
              </a:rPr>
              <a:t>symbols,clauses,model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/>
              <a:t>    </a:t>
            </a:r>
            <a:r>
              <a:rPr lang="en-US" b="1" dirty="0">
                <a:solidFill>
                  <a:srgbClr val="CC00CC"/>
                </a:solidFill>
              </a:rPr>
              <a:t>if</a:t>
            </a:r>
            <a:r>
              <a:rPr lang="en-US" b="1" dirty="0"/>
              <a:t> </a:t>
            </a:r>
            <a:r>
              <a:rPr lang="en-US" dirty="0">
                <a:solidFill>
                  <a:srgbClr val="0000FF"/>
                </a:solidFill>
              </a:rPr>
              <a:t>P</a:t>
            </a:r>
            <a:r>
              <a:rPr lang="en-US" dirty="0"/>
              <a:t> is non-null </a:t>
            </a:r>
            <a:r>
              <a:rPr lang="en-US" b="1" dirty="0">
                <a:solidFill>
                  <a:srgbClr val="CC00CC"/>
                </a:solidFill>
              </a:rPr>
              <a:t>then return </a:t>
            </a:r>
            <a:r>
              <a:rPr lang="en-US" dirty="0">
                <a:solidFill>
                  <a:srgbClr val="008000"/>
                </a:solidFill>
              </a:rPr>
              <a:t>DPLL</a:t>
            </a:r>
            <a:r>
              <a:rPr lang="en-US" dirty="0"/>
              <a:t>(</a:t>
            </a:r>
            <a:r>
              <a:rPr lang="en-US" dirty="0">
                <a:solidFill>
                  <a:srgbClr val="0000FF"/>
                </a:solidFill>
              </a:rPr>
              <a:t>clauses, symbols–P, model∪{P=value}</a:t>
            </a:r>
            <a:r>
              <a:rPr lang="en-US" dirty="0"/>
              <a:t>)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  </a:t>
            </a:r>
            <a:r>
              <a:rPr lang="en-US" dirty="0" err="1">
                <a:solidFill>
                  <a:srgbClr val="0000FF"/>
                </a:solidFill>
              </a:rPr>
              <a:t>P,value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/>
              <a:t>←</a:t>
            </a:r>
            <a:r>
              <a:rPr lang="en-US" dirty="0">
                <a:solidFill>
                  <a:srgbClr val="008000"/>
                </a:solidFill>
              </a:rPr>
              <a:t>FIND-UNIT-CLAUSE</a:t>
            </a:r>
            <a:r>
              <a:rPr lang="en-US" dirty="0"/>
              <a:t>(</a:t>
            </a:r>
            <a:r>
              <a:rPr lang="en-US" dirty="0" err="1">
                <a:solidFill>
                  <a:srgbClr val="0000FF"/>
                </a:solidFill>
              </a:rPr>
              <a:t>clauses,model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/>
              <a:t>    </a:t>
            </a:r>
            <a:r>
              <a:rPr lang="en-US" b="1" dirty="0">
                <a:solidFill>
                  <a:srgbClr val="CC00CC"/>
                </a:solidFill>
              </a:rPr>
              <a:t>if</a:t>
            </a:r>
            <a:r>
              <a:rPr lang="en-US" b="1" dirty="0"/>
              <a:t> </a:t>
            </a:r>
            <a:r>
              <a:rPr lang="en-US" dirty="0">
                <a:solidFill>
                  <a:srgbClr val="0000FF"/>
                </a:solidFill>
              </a:rPr>
              <a:t>P</a:t>
            </a:r>
            <a:r>
              <a:rPr lang="en-US" dirty="0"/>
              <a:t> is non-null </a:t>
            </a:r>
            <a:r>
              <a:rPr lang="en-US" b="1" dirty="0">
                <a:solidFill>
                  <a:srgbClr val="CC00CC"/>
                </a:solidFill>
              </a:rPr>
              <a:t>then return </a:t>
            </a:r>
            <a:r>
              <a:rPr lang="en-US" dirty="0">
                <a:solidFill>
                  <a:srgbClr val="008000"/>
                </a:solidFill>
              </a:rPr>
              <a:t>DPLL</a:t>
            </a:r>
            <a:r>
              <a:rPr lang="en-US" dirty="0"/>
              <a:t>(</a:t>
            </a:r>
            <a:r>
              <a:rPr lang="en-US" dirty="0">
                <a:solidFill>
                  <a:srgbClr val="0000FF"/>
                </a:solidFill>
              </a:rPr>
              <a:t>clauses, symbols–P, model∪{P=value}</a:t>
            </a:r>
            <a:r>
              <a:rPr lang="en-US" dirty="0"/>
              <a:t>)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  </a:t>
            </a:r>
            <a:r>
              <a:rPr lang="en-US" dirty="0">
                <a:solidFill>
                  <a:srgbClr val="0000FF"/>
                </a:solidFill>
              </a:rPr>
              <a:t>P</a:t>
            </a:r>
            <a:r>
              <a:rPr lang="en-US" dirty="0"/>
              <a:t> ← First(</a:t>
            </a:r>
            <a:r>
              <a:rPr lang="en-US" dirty="0">
                <a:solidFill>
                  <a:srgbClr val="0000FF"/>
                </a:solidFill>
              </a:rPr>
              <a:t>symbols</a:t>
            </a:r>
            <a:r>
              <a:rPr lang="en-US" dirty="0"/>
              <a:t>); </a:t>
            </a:r>
            <a:r>
              <a:rPr lang="en-US" dirty="0">
                <a:solidFill>
                  <a:srgbClr val="0000FF"/>
                </a:solidFill>
              </a:rPr>
              <a:t>rest</a:t>
            </a:r>
            <a:r>
              <a:rPr lang="en-US" dirty="0"/>
              <a:t> ← Rest(</a:t>
            </a:r>
            <a:r>
              <a:rPr lang="en-US" dirty="0">
                <a:solidFill>
                  <a:srgbClr val="0000FF"/>
                </a:solidFill>
              </a:rPr>
              <a:t>symbols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/>
              <a:t>    </a:t>
            </a:r>
            <a:r>
              <a:rPr lang="en-US" b="1" dirty="0">
                <a:solidFill>
                  <a:srgbClr val="CC00CC"/>
                </a:solidFill>
              </a:rPr>
              <a:t>return</a:t>
            </a:r>
            <a:r>
              <a:rPr lang="en-US" b="1" dirty="0"/>
              <a:t> or(</a:t>
            </a:r>
            <a:r>
              <a:rPr lang="en-US" dirty="0">
                <a:solidFill>
                  <a:srgbClr val="008000"/>
                </a:solidFill>
              </a:rPr>
              <a:t>DPLL</a:t>
            </a:r>
            <a:r>
              <a:rPr lang="en-US" dirty="0"/>
              <a:t>(</a:t>
            </a:r>
            <a:r>
              <a:rPr lang="en-US" dirty="0" err="1">
                <a:solidFill>
                  <a:srgbClr val="0000FF"/>
                </a:solidFill>
              </a:rPr>
              <a:t>clauses,rest,model</a:t>
            </a:r>
            <a:r>
              <a:rPr lang="en-US" dirty="0">
                <a:solidFill>
                  <a:srgbClr val="0000FF"/>
                </a:solidFill>
              </a:rPr>
              <a:t>∪{P=true}</a:t>
            </a:r>
            <a:r>
              <a:rPr lang="en-US" dirty="0"/>
              <a:t>)</a:t>
            </a:r>
            <a:r>
              <a:rPr lang="en-US" b="1" dirty="0"/>
              <a:t>,</a:t>
            </a:r>
            <a:endParaRPr lang="en-US" dirty="0"/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                    </a:t>
            </a:r>
            <a:r>
              <a:rPr lang="en-US" dirty="0">
                <a:solidFill>
                  <a:srgbClr val="008000"/>
                </a:solidFill>
              </a:rPr>
              <a:t>DPLL</a:t>
            </a:r>
            <a:r>
              <a:rPr lang="en-US" dirty="0"/>
              <a:t>(</a:t>
            </a:r>
            <a:r>
              <a:rPr lang="en-US" dirty="0" err="1">
                <a:solidFill>
                  <a:srgbClr val="0000FF"/>
                </a:solidFill>
              </a:rPr>
              <a:t>clauses,rest,model</a:t>
            </a:r>
            <a:r>
              <a:rPr lang="en-US" dirty="0">
                <a:solidFill>
                  <a:srgbClr val="0000FF"/>
                </a:solidFill>
              </a:rPr>
              <a:t>∪{P=false}</a:t>
            </a:r>
            <a:r>
              <a:rPr lang="en-US" dirty="0"/>
              <a:t>))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BA76338-F937-7F42-A395-2044C2B46F3A}"/>
              </a:ext>
            </a:extLst>
          </p:cNvPr>
          <p:cNvSpPr/>
          <p:nvPr/>
        </p:nvSpPr>
        <p:spPr>
          <a:xfrm>
            <a:off x="275770" y="1959097"/>
            <a:ext cx="9339285" cy="853376"/>
          </a:xfrm>
          <a:prstGeom prst="rect">
            <a:avLst/>
          </a:prstGeom>
          <a:solidFill>
            <a:srgbClr val="FFFF00">
              <a:alpha val="18000"/>
            </a:srgbClr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Calibri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704963E-5456-0D4E-9C05-C0BE07EFBDDF}"/>
              </a:ext>
            </a:extLst>
          </p:cNvPr>
          <p:cNvSpPr/>
          <p:nvPr/>
        </p:nvSpPr>
        <p:spPr>
          <a:xfrm>
            <a:off x="275770" y="2818079"/>
            <a:ext cx="11223503" cy="908794"/>
          </a:xfrm>
          <a:prstGeom prst="rect">
            <a:avLst/>
          </a:prstGeom>
          <a:solidFill>
            <a:srgbClr val="FFFF00">
              <a:alpha val="18000"/>
            </a:srgbClr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Calibri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FEF011E-6401-5243-8493-89BBF2FE3EC7}"/>
              </a:ext>
            </a:extLst>
          </p:cNvPr>
          <p:cNvSpPr/>
          <p:nvPr/>
        </p:nvSpPr>
        <p:spPr>
          <a:xfrm>
            <a:off x="261916" y="3704770"/>
            <a:ext cx="11223503" cy="908794"/>
          </a:xfrm>
          <a:prstGeom prst="rect">
            <a:avLst/>
          </a:prstGeom>
          <a:solidFill>
            <a:srgbClr val="FFFF00">
              <a:alpha val="18000"/>
            </a:srgbClr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Calibri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145A1AB-1396-A145-903A-D2E0FE113219}"/>
              </a:ext>
            </a:extLst>
          </p:cNvPr>
          <p:cNvSpPr/>
          <p:nvPr/>
        </p:nvSpPr>
        <p:spPr>
          <a:xfrm>
            <a:off x="261916" y="4591461"/>
            <a:ext cx="7427357" cy="1476830"/>
          </a:xfrm>
          <a:prstGeom prst="rect">
            <a:avLst/>
          </a:prstGeom>
          <a:solidFill>
            <a:srgbClr val="FFFF00">
              <a:alpha val="18000"/>
            </a:srgbClr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95657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Efficiency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Naïve implementation of DPLL: solve ~100 variables</a:t>
            </a:r>
          </a:p>
          <a:p>
            <a:r>
              <a:rPr lang="en-US" dirty="0"/>
              <a:t>Extras: </a:t>
            </a:r>
          </a:p>
          <a:p>
            <a:pPr lvl="1"/>
            <a:r>
              <a:rPr lang="en-US" dirty="0"/>
              <a:t>Smart variable and value ordering </a:t>
            </a:r>
          </a:p>
          <a:p>
            <a:pPr lvl="1"/>
            <a:r>
              <a:rPr lang="en-US" dirty="0"/>
              <a:t>Divide and conquer</a:t>
            </a:r>
          </a:p>
          <a:p>
            <a:pPr lvl="1"/>
            <a:r>
              <a:rPr lang="en-US" dirty="0"/>
              <a:t>Caching unsolvable subcases as extra clauses to avoid redoing them</a:t>
            </a:r>
          </a:p>
          <a:p>
            <a:pPr lvl="1"/>
            <a:r>
              <a:rPr lang="en-US" dirty="0"/>
              <a:t>Cool indexing and incremental </a:t>
            </a:r>
            <a:r>
              <a:rPr lang="en-US" dirty="0" err="1"/>
              <a:t>recomputation</a:t>
            </a:r>
            <a:r>
              <a:rPr lang="en-US" dirty="0"/>
              <a:t> tricks so that every step of the DPLL algorithm is efficient (typically O(1))</a:t>
            </a:r>
          </a:p>
          <a:p>
            <a:pPr lvl="2"/>
            <a:r>
              <a:rPr lang="en-US" dirty="0"/>
              <a:t>Index of clauses in which each variable appears +</a:t>
            </a:r>
            <a:r>
              <a:rPr lang="en-US" dirty="0" err="1"/>
              <a:t>ve</a:t>
            </a:r>
            <a:r>
              <a:rPr lang="en-US" dirty="0"/>
              <a:t>/-</a:t>
            </a:r>
            <a:r>
              <a:rPr lang="en-US" dirty="0" err="1"/>
              <a:t>ve</a:t>
            </a:r>
            <a:endParaRPr lang="en-US" dirty="0"/>
          </a:p>
          <a:p>
            <a:pPr lvl="2"/>
            <a:r>
              <a:rPr lang="en-US" dirty="0"/>
              <a:t>Keep track number of satisfied clauses, update when variables assigned</a:t>
            </a:r>
          </a:p>
          <a:p>
            <a:pPr lvl="2"/>
            <a:r>
              <a:rPr lang="en-US" dirty="0"/>
              <a:t>Keep track of number of remaining literals in each clause</a:t>
            </a:r>
          </a:p>
          <a:p>
            <a:r>
              <a:rPr lang="en-US" dirty="0"/>
              <a:t>Real implementation of DPLL: solve ~100000000 variables</a:t>
            </a:r>
          </a:p>
        </p:txBody>
      </p:sp>
    </p:spTree>
    <p:extLst>
      <p:ext uri="{BB962C8B-B14F-4D97-AF65-F5344CB8AC3E}">
        <p14:creationId xmlns:p14="http://schemas.microsoft.com/office/powerpoint/2010/main" val="2461208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SAT solvers in practice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397002"/>
            <a:ext cx="11785600" cy="4729164"/>
          </a:xfrm>
        </p:spPr>
        <p:txBody>
          <a:bodyPr/>
          <a:lstStyle/>
          <a:p>
            <a:r>
              <a:rPr lang="en-US" dirty="0"/>
              <a:t>Circuit verification: does this VLSI circuit compute the right answer?</a:t>
            </a:r>
          </a:p>
          <a:p>
            <a:r>
              <a:rPr lang="en-US" dirty="0"/>
              <a:t>Software verification: does this program compute the right answer?</a:t>
            </a:r>
          </a:p>
          <a:p>
            <a:r>
              <a:rPr lang="en-US" dirty="0"/>
              <a:t>Software synthesis: what program computes the right answer?</a:t>
            </a:r>
          </a:p>
          <a:p>
            <a:r>
              <a:rPr lang="en-US" dirty="0"/>
              <a:t>Protocol verification: can this security protocol be broken?</a:t>
            </a:r>
          </a:p>
          <a:p>
            <a:r>
              <a:rPr lang="en-US" dirty="0"/>
              <a:t>Protocol synthesis: what protocol is secure for this task?</a:t>
            </a:r>
          </a:p>
          <a:p>
            <a:r>
              <a:rPr lang="en-US" dirty="0"/>
              <a:t>Lots of combinatorial problems: what is the solution?</a:t>
            </a:r>
          </a:p>
          <a:p>
            <a:r>
              <a:rPr lang="en-US" dirty="0"/>
              <a:t>Planning: </a:t>
            </a:r>
            <a:r>
              <a:rPr lang="en-US" b="1" i="1" dirty="0">
                <a:solidFill>
                  <a:srgbClr val="FF0000"/>
                </a:solidFill>
              </a:rPr>
              <a:t>how can I eat all the dots???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4523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Planning as satisfiability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a hyper-efficient SAT solver, can we use it to make plans?</a:t>
            </a:r>
          </a:p>
          <a:p>
            <a:r>
              <a:rPr lang="en-US" dirty="0"/>
              <a:t>Yes, for fully observable, deterministic case: </a:t>
            </a:r>
          </a:p>
          <a:p>
            <a:pPr lvl="1"/>
            <a:r>
              <a:rPr lang="en-US" dirty="0"/>
              <a:t>planning problem is solvable </a:t>
            </a:r>
            <a:r>
              <a:rPr lang="en-US" dirty="0" err="1"/>
              <a:t>iff</a:t>
            </a:r>
            <a:r>
              <a:rPr lang="en-US" dirty="0"/>
              <a:t> there is some satisfying assignment </a:t>
            </a:r>
          </a:p>
          <a:p>
            <a:pPr lvl="1"/>
            <a:r>
              <a:rPr lang="en-US" dirty="0"/>
              <a:t>solution obtained from truth values of action variables</a:t>
            </a:r>
          </a:p>
          <a:p>
            <a:r>
              <a:rPr lang="en-US" dirty="0"/>
              <a:t>For </a:t>
            </a:r>
            <a:r>
              <a:rPr lang="en-US" i="1" dirty="0">
                <a:solidFill>
                  <a:srgbClr val="CC00CC"/>
                </a:solidFill>
              </a:rPr>
              <a:t>T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</a:rPr>
              <a:t>= 1 to </a:t>
            </a:r>
            <a:r>
              <a:rPr lang="en-US" b="1" dirty="0">
                <a:solidFill>
                  <a:srgbClr val="CC00CC"/>
                </a:solidFill>
                <a:sym typeface="Symbol" pitchFamily="2" charset="2"/>
              </a:rPr>
              <a:t></a:t>
            </a:r>
            <a:r>
              <a:rPr lang="en-US" dirty="0"/>
              <a:t>, </a:t>
            </a:r>
          </a:p>
          <a:p>
            <a:pPr lvl="1"/>
            <a:r>
              <a:rPr lang="en-US" dirty="0"/>
              <a:t>Initialize the KB with </a:t>
            </a:r>
            <a:r>
              <a:rPr lang="en-US" b="1" dirty="0" err="1">
                <a:solidFill>
                  <a:srgbClr val="FF0000"/>
                </a:solidFill>
              </a:rPr>
              <a:t>PacPhysics</a:t>
            </a:r>
            <a:r>
              <a:rPr lang="en-US" dirty="0"/>
              <a:t> for </a:t>
            </a:r>
            <a:r>
              <a:rPr lang="en-US" i="1" dirty="0">
                <a:solidFill>
                  <a:srgbClr val="CC00CC"/>
                </a:solidFill>
              </a:rPr>
              <a:t>T</a:t>
            </a:r>
            <a:r>
              <a:rPr lang="en-US" dirty="0"/>
              <a:t> time steps </a:t>
            </a:r>
          </a:p>
          <a:p>
            <a:pPr lvl="1"/>
            <a:r>
              <a:rPr lang="en-US" dirty="0"/>
              <a:t>Assert goal is true at time </a:t>
            </a:r>
            <a:r>
              <a:rPr lang="en-US" i="1" dirty="0">
                <a:solidFill>
                  <a:srgbClr val="CC00CC"/>
                </a:solidFill>
              </a:rPr>
              <a:t>T</a:t>
            </a:r>
          </a:p>
          <a:p>
            <a:r>
              <a:rPr lang="en-US" dirty="0"/>
              <a:t>Read off action variables from SAT-solver solution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0898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Basic </a:t>
            </a:r>
            <a:r>
              <a:rPr lang="en-US" b="1" dirty="0" err="1">
                <a:solidFill>
                  <a:srgbClr val="FF0000"/>
                </a:solidFill>
              </a:rPr>
              <a:t>PacPhysics</a:t>
            </a:r>
            <a:r>
              <a:rPr lang="en-US" b="1" dirty="0">
                <a:solidFill>
                  <a:srgbClr val="FF0000"/>
                </a:solidFill>
              </a:rPr>
              <a:t> for Planning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" y="1397002"/>
            <a:ext cx="12192000" cy="4729164"/>
          </a:xfrm>
        </p:spPr>
        <p:txBody>
          <a:bodyPr/>
          <a:lstStyle/>
          <a:p>
            <a:r>
              <a:rPr lang="en-US" b="1" u="sng" dirty="0"/>
              <a:t>Map</a:t>
            </a:r>
            <a:r>
              <a:rPr lang="en-US" dirty="0"/>
              <a:t>: where the walls are and aren’t, where the food is and isn’t</a:t>
            </a:r>
          </a:p>
          <a:p>
            <a:r>
              <a:rPr lang="en-US" b="1" u="sng" dirty="0"/>
              <a:t>Initial state</a:t>
            </a:r>
            <a:r>
              <a:rPr lang="en-US" dirty="0"/>
              <a:t>: Pacman start location (exactly one place), ghosts</a:t>
            </a:r>
          </a:p>
          <a:p>
            <a:r>
              <a:rPr lang="en-US" b="1" u="sng" dirty="0"/>
              <a:t>Actions</a:t>
            </a:r>
            <a:r>
              <a:rPr lang="en-US" dirty="0"/>
              <a:t>: Pacman does exactly one action at each step</a:t>
            </a:r>
          </a:p>
          <a:p>
            <a:r>
              <a:rPr lang="en-US" b="1" u="sng" dirty="0"/>
              <a:t>Transition model</a:t>
            </a:r>
            <a:r>
              <a:rPr lang="en-US" dirty="0"/>
              <a:t>: </a:t>
            </a:r>
          </a:p>
          <a:p>
            <a:pPr lvl="1"/>
            <a:r>
              <a:rPr lang="en-US" dirty="0"/>
              <a:t>&lt;at </a:t>
            </a:r>
            <a:r>
              <a:rPr lang="en-US" dirty="0" err="1"/>
              <a:t>x,y</a:t>
            </a:r>
            <a:r>
              <a:rPr lang="en-US" dirty="0" err="1">
                <a:solidFill>
                  <a:srgbClr val="00B050"/>
                </a:solidFill>
              </a:rPr>
              <a:t>_t</a:t>
            </a:r>
            <a:r>
              <a:rPr lang="en-US" dirty="0"/>
              <a:t>&gt;</a:t>
            </a:r>
            <a:r>
              <a:rPr lang="en-US" dirty="0">
                <a:solidFill>
                  <a:srgbClr val="CC00CC"/>
                </a:solidFill>
              </a:rPr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 </a:t>
            </a:r>
            <a:r>
              <a:rPr lang="en-US" dirty="0">
                <a:sym typeface="Symbol"/>
              </a:rPr>
              <a:t>[a</a:t>
            </a:r>
            <a:r>
              <a:rPr lang="en-US" dirty="0"/>
              <a:t>t x,y</a:t>
            </a:r>
            <a:r>
              <a:rPr lang="en-US" dirty="0">
                <a:solidFill>
                  <a:srgbClr val="00B050"/>
                </a:solidFill>
              </a:rPr>
              <a:t>_t-1 </a:t>
            </a:r>
            <a:r>
              <a:rPr lang="en-US" dirty="0"/>
              <a:t>and stayed put] v [next to x,y</a:t>
            </a:r>
            <a:r>
              <a:rPr lang="en-US" dirty="0">
                <a:solidFill>
                  <a:srgbClr val="00B050"/>
                </a:solidFill>
              </a:rPr>
              <a:t>_t-1 </a:t>
            </a:r>
            <a:r>
              <a:rPr lang="en-US" dirty="0"/>
              <a:t>and moved to </a:t>
            </a:r>
            <a:r>
              <a:rPr lang="en-US" dirty="0" err="1"/>
              <a:t>x,y</a:t>
            </a:r>
            <a:r>
              <a:rPr lang="en-US" dirty="0"/>
              <a:t>]</a:t>
            </a:r>
          </a:p>
          <a:p>
            <a:pPr lvl="1"/>
            <a:r>
              <a:rPr lang="en-US" dirty="0"/>
              <a:t>&lt;food </a:t>
            </a:r>
            <a:r>
              <a:rPr lang="en-US" dirty="0" err="1"/>
              <a:t>x,y</a:t>
            </a:r>
            <a:r>
              <a:rPr lang="en-US" dirty="0" err="1">
                <a:solidFill>
                  <a:srgbClr val="00B050"/>
                </a:solidFill>
              </a:rPr>
              <a:t>_t</a:t>
            </a:r>
            <a:r>
              <a:rPr lang="en-US" dirty="0"/>
              <a:t>&gt;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 </a:t>
            </a:r>
            <a:r>
              <a:rPr lang="en-US" dirty="0">
                <a:sym typeface="Symbol"/>
              </a:rPr>
              <a:t>[food</a:t>
            </a:r>
            <a:r>
              <a:rPr lang="en-US" dirty="0"/>
              <a:t> x,y</a:t>
            </a:r>
            <a:r>
              <a:rPr lang="en-US" dirty="0">
                <a:solidFill>
                  <a:srgbClr val="00B050"/>
                </a:solidFill>
              </a:rPr>
              <a:t>_t-1 </a:t>
            </a:r>
            <a:r>
              <a:rPr lang="en-US" dirty="0"/>
              <a:t>and not eaten]</a:t>
            </a:r>
          </a:p>
          <a:p>
            <a:pPr lvl="1"/>
            <a:r>
              <a:rPr lang="en-US" dirty="0"/>
              <a:t>&lt;</a:t>
            </a:r>
            <a:r>
              <a:rPr lang="en-US" dirty="0" err="1"/>
              <a:t>ghost</a:t>
            </a:r>
            <a:r>
              <a:rPr lang="en-US" baseline="-25000" dirty="0" err="1"/>
              <a:t>B</a:t>
            </a:r>
            <a:r>
              <a:rPr lang="en-US" dirty="0"/>
              <a:t> </a:t>
            </a:r>
            <a:r>
              <a:rPr lang="en-US" dirty="0" err="1"/>
              <a:t>x,y</a:t>
            </a:r>
            <a:r>
              <a:rPr lang="en-US" dirty="0" err="1">
                <a:solidFill>
                  <a:srgbClr val="00B050"/>
                </a:solidFill>
              </a:rPr>
              <a:t>_t</a:t>
            </a:r>
            <a:r>
              <a:rPr lang="en-US" dirty="0"/>
              <a:t>&gt;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 </a:t>
            </a:r>
            <a:r>
              <a:rPr lang="en-US" dirty="0">
                <a:sym typeface="Symbol"/>
              </a:rPr>
              <a:t>[…..]</a:t>
            </a:r>
            <a:endParaRPr lang="en-US" dirty="0">
              <a:solidFill>
                <a:srgbClr val="CC00CC"/>
              </a:solidFill>
            </a:endParaRPr>
          </a:p>
          <a:p>
            <a:endParaRPr lang="en-US" dirty="0">
              <a:solidFill>
                <a:srgbClr val="CC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0588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acman_P2_ghosts6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28211" y="0"/>
            <a:ext cx="5797884" cy="6248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879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acman_P2_ghosts8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49500" y="-12024"/>
            <a:ext cx="74930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4960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Inference: proofs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97002"/>
            <a:ext cx="12192000" cy="4729164"/>
          </a:xfrm>
        </p:spPr>
        <p:txBody>
          <a:bodyPr/>
          <a:lstStyle/>
          <a:p>
            <a:r>
              <a:rPr lang="en-US" dirty="0"/>
              <a:t>Method 1: </a:t>
            </a:r>
            <a:r>
              <a:rPr lang="en-US" b="1" i="1" dirty="0">
                <a:solidFill>
                  <a:srgbClr val="FF0000"/>
                </a:solidFill>
              </a:rPr>
              <a:t>model-checking</a:t>
            </a:r>
          </a:p>
          <a:p>
            <a:pPr lvl="1"/>
            <a:r>
              <a:rPr lang="en-US" dirty="0"/>
              <a:t>For every possible world, if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 </a:t>
            </a:r>
            <a:r>
              <a:rPr lang="en-US" dirty="0">
                <a:sym typeface="Symbol"/>
              </a:rPr>
              <a:t>is true m</a:t>
            </a:r>
            <a:r>
              <a:rPr lang="en-US" dirty="0"/>
              <a:t>ake sure that </a:t>
            </a:r>
            <a:r>
              <a:rPr lang="en-US" dirty="0">
                <a:sym typeface="Symbol"/>
              </a:rPr>
              <a:t>is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</a:t>
            </a:r>
            <a:r>
              <a:rPr lang="en-US" dirty="0">
                <a:sym typeface="Symbol"/>
              </a:rPr>
              <a:t> true too</a:t>
            </a:r>
          </a:p>
          <a:p>
            <a:pPr lvl="1"/>
            <a:r>
              <a:rPr lang="en-US" dirty="0">
                <a:sym typeface="Symbol"/>
              </a:rPr>
              <a:t>OK for propositional logic (finitely many worlds); not easy for first-order logic</a:t>
            </a:r>
          </a:p>
          <a:p>
            <a:r>
              <a:rPr lang="en-US" dirty="0">
                <a:sym typeface="Symbol"/>
              </a:rPr>
              <a:t>Method 2: </a:t>
            </a:r>
            <a:r>
              <a:rPr lang="en-US" b="1" i="1" dirty="0">
                <a:solidFill>
                  <a:srgbClr val="FF0000"/>
                </a:solidFill>
                <a:sym typeface="Symbol"/>
              </a:rPr>
              <a:t>theorem-proving</a:t>
            </a:r>
          </a:p>
          <a:p>
            <a:pPr lvl="1"/>
            <a:r>
              <a:rPr lang="en-US" dirty="0">
                <a:sym typeface="Symbol"/>
              </a:rPr>
              <a:t>Search for a sequence of proof steps (applications of </a:t>
            </a:r>
            <a:r>
              <a:rPr lang="en-US" b="1" i="1" dirty="0">
                <a:solidFill>
                  <a:srgbClr val="FF0000"/>
                </a:solidFill>
                <a:sym typeface="Symbol"/>
              </a:rPr>
              <a:t>inference rules</a:t>
            </a:r>
            <a:r>
              <a:rPr lang="en-US" dirty="0">
                <a:sym typeface="Symbol"/>
              </a:rPr>
              <a:t>) leading from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</a:t>
            </a:r>
            <a:r>
              <a:rPr lang="en-US" dirty="0"/>
              <a:t> to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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E.g., from </a:t>
            </a:r>
            <a:r>
              <a:rPr lang="en-US" dirty="0">
                <a:solidFill>
                  <a:srgbClr val="CC00CC"/>
                </a:solidFill>
              </a:rPr>
              <a:t>P</a:t>
            </a:r>
            <a:r>
              <a:rPr lang="en-US" dirty="0"/>
              <a:t> and </a:t>
            </a:r>
            <a:r>
              <a:rPr lang="en-US" dirty="0">
                <a:solidFill>
                  <a:srgbClr val="CC00CC"/>
                </a:solidFill>
              </a:rPr>
              <a:t>(P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</a:t>
            </a:r>
            <a:r>
              <a:rPr lang="en-US" dirty="0">
                <a:solidFill>
                  <a:srgbClr val="CC00CC"/>
                </a:solidFill>
              </a:rPr>
              <a:t> Q)</a:t>
            </a:r>
            <a:r>
              <a:rPr lang="en-US" dirty="0"/>
              <a:t>, infer </a:t>
            </a:r>
            <a:r>
              <a:rPr lang="en-US" dirty="0">
                <a:solidFill>
                  <a:srgbClr val="CC00CC"/>
                </a:solidFill>
              </a:rPr>
              <a:t>Q</a:t>
            </a:r>
            <a:r>
              <a:rPr lang="en-US" dirty="0"/>
              <a:t> by </a:t>
            </a:r>
            <a:r>
              <a:rPr lang="en-US" b="1" i="1" dirty="0">
                <a:solidFill>
                  <a:srgbClr val="FF0000"/>
                </a:solidFill>
              </a:rPr>
              <a:t>Modus Ponens</a:t>
            </a:r>
            <a:endParaRPr lang="en-US" dirty="0">
              <a:sym typeface="Symbol"/>
            </a:endParaRP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3790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acman_P2_ghosts9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24200" y="676"/>
            <a:ext cx="5943600" cy="637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220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Reminder: Partially observable Pacman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195294"/>
            <a:ext cx="9705474" cy="5662706"/>
          </a:xfrm>
        </p:spPr>
        <p:txBody>
          <a:bodyPr>
            <a:normAutofit/>
          </a:bodyPr>
          <a:lstStyle/>
          <a:p>
            <a:r>
              <a:rPr lang="en-US" dirty="0"/>
              <a:t>Perceives wall/no-wall in each direction at each time </a:t>
            </a:r>
          </a:p>
          <a:p>
            <a:r>
              <a:rPr lang="en-US" dirty="0"/>
              <a:t>Variables: </a:t>
            </a:r>
            <a:r>
              <a:rPr lang="en-US" dirty="0">
                <a:solidFill>
                  <a:srgbClr val="CC00CC"/>
                </a:solidFill>
              </a:rPr>
              <a:t>Blocked_W</a:t>
            </a:r>
            <a:r>
              <a:rPr lang="en-US" dirty="0">
                <a:solidFill>
                  <a:srgbClr val="00B050"/>
                </a:solidFill>
              </a:rPr>
              <a:t>_0</a:t>
            </a:r>
            <a:r>
              <a:rPr lang="en-US" dirty="0">
                <a:solidFill>
                  <a:srgbClr val="CC00CC"/>
                </a:solidFill>
              </a:rPr>
              <a:t>, Blocked_N</a:t>
            </a:r>
            <a:r>
              <a:rPr lang="en-US" dirty="0">
                <a:solidFill>
                  <a:srgbClr val="00B050"/>
                </a:solidFill>
              </a:rPr>
              <a:t>_0</a:t>
            </a:r>
            <a:r>
              <a:rPr lang="en-US" dirty="0">
                <a:solidFill>
                  <a:srgbClr val="CC00CC"/>
                </a:solidFill>
              </a:rPr>
              <a:t>, …, Blocked_W</a:t>
            </a:r>
            <a:r>
              <a:rPr lang="en-US" dirty="0">
                <a:solidFill>
                  <a:srgbClr val="00B050"/>
                </a:solidFill>
              </a:rPr>
              <a:t>_1</a:t>
            </a:r>
            <a:r>
              <a:rPr lang="en-US" dirty="0">
                <a:solidFill>
                  <a:srgbClr val="CC00CC"/>
                </a:solidFill>
              </a:rPr>
              <a:t>, …</a:t>
            </a:r>
          </a:p>
          <a:p>
            <a:r>
              <a:rPr lang="en-US" dirty="0"/>
              <a:t>Basic question: where am I?</a:t>
            </a:r>
          </a:p>
          <a:p>
            <a:pPr lvl="1"/>
            <a:endParaRPr lang="en-US" dirty="0"/>
          </a:p>
        </p:txBody>
      </p:sp>
      <p:pic>
        <p:nvPicPr>
          <p:cNvPr id="4" name="Picture 11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019553" y="1092592"/>
            <a:ext cx="2172447" cy="22032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730622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estimation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97002"/>
            <a:ext cx="12192000" cy="4729164"/>
          </a:xfrm>
        </p:spPr>
        <p:txBody>
          <a:bodyPr/>
          <a:lstStyle/>
          <a:p>
            <a:r>
              <a:rPr lang="en-US" b="1" i="1" dirty="0">
                <a:solidFill>
                  <a:srgbClr val="FF0000"/>
                </a:solidFill>
              </a:rPr>
              <a:t>State estimation </a:t>
            </a:r>
            <a:r>
              <a:rPr lang="en-US" dirty="0"/>
              <a:t>means keeping track of what’s true now, given a history of observations and actions</a:t>
            </a:r>
          </a:p>
          <a:p>
            <a:r>
              <a:rPr lang="en-US" dirty="0"/>
              <a:t>A logical agent can just ask itself!</a:t>
            </a:r>
          </a:p>
          <a:p>
            <a:pPr lvl="1"/>
            <a:r>
              <a:rPr lang="en-US" dirty="0"/>
              <a:t>E.g., ask whether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KB  &lt;actions&gt;  &lt;percepts&gt; </a:t>
            </a:r>
            <a:r>
              <a:rPr lang="en-US" spc="-360" dirty="0">
                <a:solidFill>
                  <a:srgbClr val="CC00CC"/>
                </a:solidFill>
                <a:sym typeface="Symbol"/>
              </a:rPr>
              <a:t>|</a:t>
            </a:r>
            <a:r>
              <a:rPr lang="en-US" dirty="0">
                <a:solidFill>
                  <a:srgbClr val="CC00CC"/>
                </a:solidFill>
                <a:sym typeface="Symbol"/>
              </a:rPr>
              <a:t>=  At_2,2</a:t>
            </a:r>
            <a:r>
              <a:rPr lang="en-US" dirty="0">
                <a:solidFill>
                  <a:srgbClr val="00B050"/>
                </a:solidFill>
                <a:sym typeface="Symbol"/>
              </a:rPr>
              <a:t>_6</a:t>
            </a:r>
          </a:p>
          <a:p>
            <a:r>
              <a:rPr lang="en-US" dirty="0"/>
              <a:t>This is “lazy”: it analyzes one’s whole life history at each step!</a:t>
            </a:r>
          </a:p>
          <a:p>
            <a:r>
              <a:rPr lang="en-US" dirty="0"/>
              <a:t>A more “eager” form of state estimation:</a:t>
            </a:r>
          </a:p>
          <a:p>
            <a:pPr lvl="1"/>
            <a:r>
              <a:rPr lang="en-US" dirty="0"/>
              <a:t>After each action and percept</a:t>
            </a:r>
          </a:p>
          <a:p>
            <a:pPr lvl="2"/>
            <a:r>
              <a:rPr lang="en-US" dirty="0"/>
              <a:t>For each state variable </a:t>
            </a:r>
            <a:r>
              <a:rPr lang="en-US" dirty="0" err="1">
                <a:solidFill>
                  <a:srgbClr val="CC00CC"/>
                </a:solidFill>
              </a:rPr>
              <a:t>X</a:t>
            </a:r>
            <a:r>
              <a:rPr lang="en-US" dirty="0" err="1">
                <a:solidFill>
                  <a:srgbClr val="00B050"/>
                </a:solidFill>
                <a:sym typeface="Symbol"/>
              </a:rPr>
              <a:t>_t</a:t>
            </a:r>
            <a:endParaRPr lang="en-US" baseline="-25000" dirty="0">
              <a:solidFill>
                <a:srgbClr val="CC00CC"/>
              </a:solidFill>
            </a:endParaRPr>
          </a:p>
          <a:p>
            <a:pPr lvl="3"/>
            <a:r>
              <a:rPr lang="en-US" dirty="0"/>
              <a:t>If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KB  action</a:t>
            </a:r>
            <a:r>
              <a:rPr lang="en-US" dirty="0">
                <a:solidFill>
                  <a:srgbClr val="00B050"/>
                </a:solidFill>
                <a:sym typeface="Symbol"/>
              </a:rPr>
              <a:t>_t-1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 </a:t>
            </a:r>
            <a:r>
              <a:rPr lang="en-US" dirty="0" err="1">
                <a:solidFill>
                  <a:srgbClr val="CC00CC"/>
                </a:solidFill>
                <a:sym typeface="Symbol"/>
              </a:rPr>
              <a:t>percept</a:t>
            </a:r>
            <a:r>
              <a:rPr lang="en-US" dirty="0" err="1">
                <a:solidFill>
                  <a:srgbClr val="00B050"/>
                </a:solidFill>
                <a:sym typeface="Symbol"/>
              </a:rPr>
              <a:t>_t</a:t>
            </a:r>
            <a:r>
              <a:rPr lang="en-US" dirty="0">
                <a:solidFill>
                  <a:srgbClr val="00B050"/>
                </a:solidFill>
                <a:sym typeface="Symbol"/>
              </a:rPr>
              <a:t> </a:t>
            </a:r>
            <a:r>
              <a:rPr lang="en-US" spc="-360" dirty="0">
                <a:solidFill>
                  <a:srgbClr val="CC00CC"/>
                </a:solidFill>
                <a:sym typeface="Symbol"/>
              </a:rPr>
              <a:t>|</a:t>
            </a:r>
            <a:r>
              <a:rPr lang="en-US" dirty="0">
                <a:solidFill>
                  <a:srgbClr val="CC00CC"/>
                </a:solidFill>
                <a:sym typeface="Symbol"/>
              </a:rPr>
              <a:t>= </a:t>
            </a:r>
            <a:r>
              <a:rPr lang="en-US" dirty="0" err="1">
                <a:solidFill>
                  <a:srgbClr val="CC00CC"/>
                </a:solidFill>
              </a:rPr>
              <a:t>X</a:t>
            </a:r>
            <a:r>
              <a:rPr lang="en-US" dirty="0" err="1">
                <a:solidFill>
                  <a:srgbClr val="00B050"/>
                </a:solidFill>
                <a:sym typeface="Symbol"/>
              </a:rPr>
              <a:t>_t</a:t>
            </a:r>
            <a:r>
              <a:rPr lang="en-US" dirty="0"/>
              <a:t>, add </a:t>
            </a:r>
            <a:r>
              <a:rPr lang="en-US" dirty="0" err="1">
                <a:solidFill>
                  <a:srgbClr val="CC00CC"/>
                </a:solidFill>
              </a:rPr>
              <a:t>X</a:t>
            </a:r>
            <a:r>
              <a:rPr lang="en-US" dirty="0" err="1">
                <a:solidFill>
                  <a:srgbClr val="00B050"/>
                </a:solidFill>
                <a:sym typeface="Symbol"/>
              </a:rPr>
              <a:t>_t</a:t>
            </a:r>
            <a:r>
              <a:rPr lang="en-US" dirty="0">
                <a:solidFill>
                  <a:srgbClr val="00B050"/>
                </a:solidFill>
                <a:sym typeface="Symbol"/>
              </a:rPr>
              <a:t> </a:t>
            </a:r>
            <a:r>
              <a:rPr lang="en-US" dirty="0"/>
              <a:t>to KB</a:t>
            </a:r>
          </a:p>
          <a:p>
            <a:pPr lvl="3"/>
            <a:r>
              <a:rPr lang="en-US" dirty="0"/>
              <a:t>If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KB  action</a:t>
            </a:r>
            <a:r>
              <a:rPr lang="en-US" dirty="0">
                <a:solidFill>
                  <a:srgbClr val="00B050"/>
                </a:solidFill>
                <a:sym typeface="Symbol"/>
              </a:rPr>
              <a:t>_t-1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 </a:t>
            </a:r>
            <a:r>
              <a:rPr lang="en-US" dirty="0" err="1">
                <a:solidFill>
                  <a:srgbClr val="CC00CC"/>
                </a:solidFill>
                <a:sym typeface="Symbol"/>
              </a:rPr>
              <a:t>percept</a:t>
            </a:r>
            <a:r>
              <a:rPr lang="en-US" dirty="0" err="1">
                <a:solidFill>
                  <a:srgbClr val="00B050"/>
                </a:solidFill>
                <a:sym typeface="Symbol"/>
              </a:rPr>
              <a:t>_t</a:t>
            </a:r>
            <a:r>
              <a:rPr lang="en-US" dirty="0">
                <a:solidFill>
                  <a:srgbClr val="00B050"/>
                </a:solidFill>
                <a:sym typeface="Symbol"/>
              </a:rPr>
              <a:t> </a:t>
            </a:r>
            <a:r>
              <a:rPr lang="en-US" spc="-360" dirty="0">
                <a:solidFill>
                  <a:srgbClr val="CC00CC"/>
                </a:solidFill>
                <a:sym typeface="Symbol"/>
              </a:rPr>
              <a:t>|</a:t>
            </a:r>
            <a:r>
              <a:rPr lang="en-US" dirty="0">
                <a:solidFill>
                  <a:srgbClr val="CC00CC"/>
                </a:solidFill>
                <a:sym typeface="Symbol"/>
              </a:rPr>
              <a:t>= </a:t>
            </a:r>
            <a:r>
              <a:rPr lang="en-US" dirty="0" err="1">
                <a:solidFill>
                  <a:srgbClr val="CC00CC"/>
                </a:solidFill>
              </a:rPr>
              <a:t>X</a:t>
            </a:r>
            <a:r>
              <a:rPr lang="en-US" dirty="0" err="1">
                <a:solidFill>
                  <a:srgbClr val="00B050"/>
                </a:solidFill>
                <a:sym typeface="Symbol"/>
              </a:rPr>
              <a:t>_t</a:t>
            </a:r>
            <a:r>
              <a:rPr lang="en-US" dirty="0"/>
              <a:t>, add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</a:t>
            </a:r>
            <a:r>
              <a:rPr lang="en-US" dirty="0" err="1">
                <a:solidFill>
                  <a:srgbClr val="CC00CC"/>
                </a:solidFill>
              </a:rPr>
              <a:t>X</a:t>
            </a:r>
            <a:r>
              <a:rPr lang="en-US" dirty="0" err="1">
                <a:solidFill>
                  <a:srgbClr val="00B050"/>
                </a:solidFill>
                <a:sym typeface="Symbol"/>
              </a:rPr>
              <a:t>_t</a:t>
            </a:r>
            <a:r>
              <a:rPr lang="en-US" dirty="0">
                <a:solidFill>
                  <a:srgbClr val="00B050"/>
                </a:solidFill>
                <a:sym typeface="Symbol"/>
              </a:rPr>
              <a:t> </a:t>
            </a:r>
            <a:r>
              <a:rPr lang="en-US" dirty="0"/>
              <a:t>to KB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4326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D7495-1224-9A49-A71C-E351005028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Localization in a known 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D14429-AEE1-E846-BA50-BA2B30F3DA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Initialize the KB with </a:t>
            </a:r>
            <a:r>
              <a:rPr lang="en-US" b="1" dirty="0" err="1">
                <a:solidFill>
                  <a:srgbClr val="FF0000"/>
                </a:solidFill>
              </a:rPr>
              <a:t>PacPhysics</a:t>
            </a:r>
            <a:r>
              <a:rPr lang="en-US" b="1" dirty="0">
                <a:solidFill>
                  <a:srgbClr val="FF0000"/>
                </a:solidFill>
              </a:rPr>
              <a:t>(+SM)</a:t>
            </a:r>
            <a:r>
              <a:rPr lang="en-US" dirty="0"/>
              <a:t> for </a:t>
            </a:r>
            <a:r>
              <a:rPr lang="en-US" i="1" dirty="0">
                <a:solidFill>
                  <a:srgbClr val="CC00CC"/>
                </a:solidFill>
              </a:rPr>
              <a:t>T</a:t>
            </a:r>
            <a:r>
              <a:rPr lang="en-US" dirty="0"/>
              <a:t> time steps</a:t>
            </a:r>
          </a:p>
          <a:p>
            <a:r>
              <a:rPr lang="en-US" dirty="0"/>
              <a:t>Run the Pacman agent for </a:t>
            </a:r>
            <a:r>
              <a:rPr lang="en-US" i="1" dirty="0">
                <a:solidFill>
                  <a:srgbClr val="CC00CC"/>
                </a:solidFill>
              </a:rPr>
              <a:t>T</a:t>
            </a:r>
            <a:r>
              <a:rPr lang="en-US" dirty="0"/>
              <a:t> time steps:</a:t>
            </a:r>
          </a:p>
          <a:p>
            <a:pPr lvl="1"/>
            <a:r>
              <a:rPr lang="en-US" dirty="0"/>
              <a:t>After each action and percept</a:t>
            </a:r>
          </a:p>
          <a:p>
            <a:pPr lvl="2"/>
            <a:r>
              <a:rPr lang="en-US" dirty="0"/>
              <a:t>For each variable </a:t>
            </a:r>
            <a:r>
              <a:rPr lang="en-US" dirty="0" err="1">
                <a:solidFill>
                  <a:srgbClr val="CC00CC"/>
                </a:solidFill>
              </a:rPr>
              <a:t>At_x,y</a:t>
            </a:r>
            <a:r>
              <a:rPr lang="en-US" dirty="0" err="1">
                <a:solidFill>
                  <a:srgbClr val="00B050"/>
                </a:solidFill>
                <a:sym typeface="Symbol"/>
              </a:rPr>
              <a:t>_t</a:t>
            </a:r>
            <a:endParaRPr lang="en-US" baseline="-25000" dirty="0">
              <a:solidFill>
                <a:srgbClr val="CC00CC"/>
              </a:solidFill>
            </a:endParaRPr>
          </a:p>
          <a:p>
            <a:pPr lvl="3"/>
            <a:r>
              <a:rPr lang="en-US" dirty="0"/>
              <a:t>If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KB  action</a:t>
            </a:r>
            <a:r>
              <a:rPr lang="en-US" dirty="0">
                <a:solidFill>
                  <a:srgbClr val="00B050"/>
                </a:solidFill>
                <a:sym typeface="Symbol"/>
              </a:rPr>
              <a:t>_t-1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 </a:t>
            </a:r>
            <a:r>
              <a:rPr lang="en-US" dirty="0" err="1">
                <a:solidFill>
                  <a:srgbClr val="CC00CC"/>
                </a:solidFill>
                <a:sym typeface="Symbol"/>
              </a:rPr>
              <a:t>percept</a:t>
            </a:r>
            <a:r>
              <a:rPr lang="en-US" dirty="0" err="1">
                <a:solidFill>
                  <a:srgbClr val="00B050"/>
                </a:solidFill>
                <a:sym typeface="Symbol"/>
              </a:rPr>
              <a:t>_t</a:t>
            </a:r>
            <a:r>
              <a:rPr lang="en-US" dirty="0">
                <a:solidFill>
                  <a:srgbClr val="00B050"/>
                </a:solidFill>
                <a:sym typeface="Symbol"/>
              </a:rPr>
              <a:t> </a:t>
            </a:r>
            <a:r>
              <a:rPr lang="en-US" spc="-360" dirty="0">
                <a:solidFill>
                  <a:srgbClr val="CC00CC"/>
                </a:solidFill>
                <a:sym typeface="Symbol"/>
              </a:rPr>
              <a:t>|</a:t>
            </a:r>
            <a:r>
              <a:rPr lang="en-US" dirty="0">
                <a:solidFill>
                  <a:srgbClr val="CC00CC"/>
                </a:solidFill>
                <a:sym typeface="Symbol"/>
              </a:rPr>
              <a:t>= </a:t>
            </a:r>
            <a:r>
              <a:rPr lang="en-US" dirty="0" err="1">
                <a:solidFill>
                  <a:srgbClr val="CC00CC"/>
                </a:solidFill>
              </a:rPr>
              <a:t>At_x,y</a:t>
            </a:r>
            <a:r>
              <a:rPr lang="en-US" dirty="0" err="1">
                <a:solidFill>
                  <a:srgbClr val="00B050"/>
                </a:solidFill>
                <a:sym typeface="Symbol"/>
              </a:rPr>
              <a:t>_t</a:t>
            </a:r>
            <a:r>
              <a:rPr lang="en-US" dirty="0"/>
              <a:t>, add </a:t>
            </a:r>
            <a:r>
              <a:rPr lang="en-US" dirty="0" err="1">
                <a:solidFill>
                  <a:srgbClr val="CC00CC"/>
                </a:solidFill>
              </a:rPr>
              <a:t>At_x,y</a:t>
            </a:r>
            <a:r>
              <a:rPr lang="en-US" dirty="0" err="1">
                <a:solidFill>
                  <a:srgbClr val="00B050"/>
                </a:solidFill>
                <a:sym typeface="Symbol"/>
              </a:rPr>
              <a:t>_t</a:t>
            </a:r>
            <a:r>
              <a:rPr lang="en-US" dirty="0">
                <a:solidFill>
                  <a:srgbClr val="00B050"/>
                </a:solidFill>
                <a:sym typeface="Symbol"/>
              </a:rPr>
              <a:t> </a:t>
            </a:r>
            <a:r>
              <a:rPr lang="en-US" dirty="0"/>
              <a:t>to KB</a:t>
            </a:r>
          </a:p>
          <a:p>
            <a:pPr lvl="3"/>
            <a:r>
              <a:rPr lang="en-US" dirty="0"/>
              <a:t>If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KB  action</a:t>
            </a:r>
            <a:r>
              <a:rPr lang="en-US" dirty="0">
                <a:solidFill>
                  <a:srgbClr val="00B050"/>
                </a:solidFill>
                <a:sym typeface="Symbol"/>
              </a:rPr>
              <a:t>_t-1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 </a:t>
            </a:r>
            <a:r>
              <a:rPr lang="en-US" dirty="0" err="1">
                <a:solidFill>
                  <a:srgbClr val="CC00CC"/>
                </a:solidFill>
                <a:sym typeface="Symbol"/>
              </a:rPr>
              <a:t>percept</a:t>
            </a:r>
            <a:r>
              <a:rPr lang="en-US" dirty="0" err="1">
                <a:solidFill>
                  <a:srgbClr val="00B050"/>
                </a:solidFill>
                <a:sym typeface="Symbol"/>
              </a:rPr>
              <a:t>_t</a:t>
            </a:r>
            <a:r>
              <a:rPr lang="en-US" dirty="0">
                <a:solidFill>
                  <a:srgbClr val="00B050"/>
                </a:solidFill>
                <a:sym typeface="Symbol"/>
              </a:rPr>
              <a:t> </a:t>
            </a:r>
            <a:r>
              <a:rPr lang="en-US" spc="-360" dirty="0">
                <a:solidFill>
                  <a:srgbClr val="CC00CC"/>
                </a:solidFill>
                <a:sym typeface="Symbol"/>
              </a:rPr>
              <a:t>|</a:t>
            </a:r>
            <a:r>
              <a:rPr lang="en-US" dirty="0">
                <a:solidFill>
                  <a:srgbClr val="CC00CC"/>
                </a:solidFill>
                <a:sym typeface="Symbol"/>
              </a:rPr>
              <a:t>= </a:t>
            </a:r>
            <a:r>
              <a:rPr lang="en-US" dirty="0">
                <a:solidFill>
                  <a:srgbClr val="CC00CC"/>
                </a:solidFill>
              </a:rPr>
              <a:t> </a:t>
            </a:r>
            <a:r>
              <a:rPr lang="en-US" dirty="0" err="1">
                <a:solidFill>
                  <a:srgbClr val="CC00CC"/>
                </a:solidFill>
              </a:rPr>
              <a:t>At_x,y</a:t>
            </a:r>
            <a:r>
              <a:rPr lang="en-US" dirty="0" err="1">
                <a:solidFill>
                  <a:srgbClr val="00B050"/>
                </a:solidFill>
                <a:sym typeface="Symbol"/>
              </a:rPr>
              <a:t>_t</a:t>
            </a:r>
            <a:r>
              <a:rPr lang="en-US" dirty="0"/>
              <a:t>, add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</a:t>
            </a:r>
            <a:r>
              <a:rPr lang="en-US" dirty="0">
                <a:solidFill>
                  <a:srgbClr val="CC00CC"/>
                </a:solidFill>
              </a:rPr>
              <a:t> </a:t>
            </a:r>
            <a:r>
              <a:rPr lang="en-US" dirty="0" err="1">
                <a:solidFill>
                  <a:srgbClr val="CC00CC"/>
                </a:solidFill>
              </a:rPr>
              <a:t>At_x,y</a:t>
            </a:r>
            <a:r>
              <a:rPr lang="en-US" dirty="0" err="1">
                <a:solidFill>
                  <a:srgbClr val="00B050"/>
                </a:solidFill>
                <a:sym typeface="Symbol"/>
              </a:rPr>
              <a:t>_t</a:t>
            </a:r>
            <a:r>
              <a:rPr lang="en-US" dirty="0">
                <a:solidFill>
                  <a:srgbClr val="00B050"/>
                </a:solidFill>
                <a:sym typeface="Symbol"/>
              </a:rPr>
              <a:t> </a:t>
            </a:r>
            <a:r>
              <a:rPr lang="en-US" dirty="0"/>
              <a:t>to KB</a:t>
            </a:r>
          </a:p>
          <a:p>
            <a:pPr lvl="2"/>
            <a:r>
              <a:rPr lang="en-US" dirty="0"/>
              <a:t>Choose an action</a:t>
            </a:r>
          </a:p>
          <a:p>
            <a:r>
              <a:rPr lang="en-US" dirty="0"/>
              <a:t>Pacman’s </a:t>
            </a:r>
            <a:r>
              <a:rPr lang="en-US" b="1" i="1" dirty="0"/>
              <a:t>possible</a:t>
            </a:r>
            <a:r>
              <a:rPr lang="en-US" dirty="0"/>
              <a:t> locations are those that are not provably false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347361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29B555-E7F0-4D4F-A763-BAB6E34E2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Localization 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2F36D-6A0A-9343-965D-AD5F3E024A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397002"/>
            <a:ext cx="3151809" cy="4729164"/>
          </a:xfrm>
        </p:spPr>
        <p:txBody>
          <a:bodyPr/>
          <a:lstStyle/>
          <a:p>
            <a:r>
              <a:rPr lang="en-US" dirty="0"/>
              <a:t>Percept 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4B4DA54-FEC4-FB4F-9E4A-168F557C5F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8825" y="1859170"/>
            <a:ext cx="6287001" cy="3426062"/>
          </a:xfrm>
          <a:prstGeom prst="rect">
            <a:avLst/>
          </a:prstGeom>
        </p:spPr>
      </p:pic>
      <p:pic>
        <p:nvPicPr>
          <p:cNvPr id="33" name="Picture 51">
            <a:extLst>
              <a:ext uri="{FF2B5EF4-FFF2-40B4-BE49-F238E27FC236}">
                <a16:creationId xmlns:a16="http://schemas.microsoft.com/office/drawing/2014/main" id="{12E7B01D-0C53-684B-8765-BC3C43F9C2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27707" y="3061125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4" name="Picture 51">
            <a:extLst>
              <a:ext uri="{FF2B5EF4-FFF2-40B4-BE49-F238E27FC236}">
                <a16:creationId xmlns:a16="http://schemas.microsoft.com/office/drawing/2014/main" id="{6B3FC07E-5F0A-F74A-A601-9CC4481A6B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29440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5" name="Picture 51">
            <a:extLst>
              <a:ext uri="{FF2B5EF4-FFF2-40B4-BE49-F238E27FC236}">
                <a16:creationId xmlns:a16="http://schemas.microsoft.com/office/drawing/2014/main" id="{72EE4CEE-71FD-AA44-88E7-420D05E833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23048" y="2433761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6" name="Picture 51">
            <a:extLst>
              <a:ext uri="{FF2B5EF4-FFF2-40B4-BE49-F238E27FC236}">
                <a16:creationId xmlns:a16="http://schemas.microsoft.com/office/drawing/2014/main" id="{754F1C79-CDC8-6C46-9C81-9D45962441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27707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8" name="Picture 51">
            <a:extLst>
              <a:ext uri="{FF2B5EF4-FFF2-40B4-BE49-F238E27FC236}">
                <a16:creationId xmlns:a16="http://schemas.microsoft.com/office/drawing/2014/main" id="{392C835B-564A-0A4A-BBD2-71DB78C5DC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29440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9" name="Picture 51">
            <a:extLst>
              <a:ext uri="{FF2B5EF4-FFF2-40B4-BE49-F238E27FC236}">
                <a16:creationId xmlns:a16="http://schemas.microsoft.com/office/drawing/2014/main" id="{53B4DF99-DC73-D14E-8F56-A0DD276393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33372" y="371961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0" name="Picture 51">
            <a:extLst>
              <a:ext uri="{FF2B5EF4-FFF2-40B4-BE49-F238E27FC236}">
                <a16:creationId xmlns:a16="http://schemas.microsoft.com/office/drawing/2014/main" id="{F180CCAB-A64F-7A46-A740-0E05A59A0C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29440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" name="Picture 51">
            <a:extLst>
              <a:ext uri="{FF2B5EF4-FFF2-40B4-BE49-F238E27FC236}">
                <a16:creationId xmlns:a16="http://schemas.microsoft.com/office/drawing/2014/main" id="{832F6293-A513-4948-A3F6-520A81907F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29440" y="4345684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2" name="Picture 51">
            <a:extLst>
              <a:ext uri="{FF2B5EF4-FFF2-40B4-BE49-F238E27FC236}">
                <a16:creationId xmlns:a16="http://schemas.microsoft.com/office/drawing/2014/main" id="{218EB61F-46C2-914C-A0B6-4A055CF0CE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33372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8" name="Picture 51">
            <a:extLst>
              <a:ext uri="{FF2B5EF4-FFF2-40B4-BE49-F238E27FC236}">
                <a16:creationId xmlns:a16="http://schemas.microsoft.com/office/drawing/2014/main" id="{C92EE579-B93C-CE45-B0CE-8A3D33CBDD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468739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9" name="Picture 51">
            <a:extLst>
              <a:ext uri="{FF2B5EF4-FFF2-40B4-BE49-F238E27FC236}">
                <a16:creationId xmlns:a16="http://schemas.microsoft.com/office/drawing/2014/main" id="{361266CE-0684-2E4E-9FA6-F7E8B2AF5B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470472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3" name="Picture 51">
            <a:extLst>
              <a:ext uri="{FF2B5EF4-FFF2-40B4-BE49-F238E27FC236}">
                <a16:creationId xmlns:a16="http://schemas.microsoft.com/office/drawing/2014/main" id="{8BF9EC7F-8271-6344-B3FD-E31823B230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474404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5" name="Picture 51">
            <a:extLst>
              <a:ext uri="{FF2B5EF4-FFF2-40B4-BE49-F238E27FC236}">
                <a16:creationId xmlns:a16="http://schemas.microsoft.com/office/drawing/2014/main" id="{3D2E0790-DF52-E047-AF4E-844306588A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27763" y="3061125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6" name="Picture 51">
            <a:extLst>
              <a:ext uri="{FF2B5EF4-FFF2-40B4-BE49-F238E27FC236}">
                <a16:creationId xmlns:a16="http://schemas.microsoft.com/office/drawing/2014/main" id="{20456B0D-422F-8A4B-8B53-14698EE9EC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29496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8" name="Picture 51">
            <a:extLst>
              <a:ext uri="{FF2B5EF4-FFF2-40B4-BE49-F238E27FC236}">
                <a16:creationId xmlns:a16="http://schemas.microsoft.com/office/drawing/2014/main" id="{9DF29E35-7C63-C840-8AAB-09792477C0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27763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9" name="Picture 51">
            <a:extLst>
              <a:ext uri="{FF2B5EF4-FFF2-40B4-BE49-F238E27FC236}">
                <a16:creationId xmlns:a16="http://schemas.microsoft.com/office/drawing/2014/main" id="{0659919A-A7EF-AD46-902F-E054A24606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29496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0" name="Picture 51">
            <a:extLst>
              <a:ext uri="{FF2B5EF4-FFF2-40B4-BE49-F238E27FC236}">
                <a16:creationId xmlns:a16="http://schemas.microsoft.com/office/drawing/2014/main" id="{2B6D0EB5-C0FE-7A41-9E85-1D99D53EC6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33428" y="371961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1" name="Picture 51">
            <a:extLst>
              <a:ext uri="{FF2B5EF4-FFF2-40B4-BE49-F238E27FC236}">
                <a16:creationId xmlns:a16="http://schemas.microsoft.com/office/drawing/2014/main" id="{44B61DD2-29FF-6249-B105-B85253F780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29496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3" name="Picture 51">
            <a:extLst>
              <a:ext uri="{FF2B5EF4-FFF2-40B4-BE49-F238E27FC236}">
                <a16:creationId xmlns:a16="http://schemas.microsoft.com/office/drawing/2014/main" id="{E1F38728-AC93-6B46-9AAA-0319746F7B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33428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6" name="Picture 51">
            <a:extLst>
              <a:ext uri="{FF2B5EF4-FFF2-40B4-BE49-F238E27FC236}">
                <a16:creationId xmlns:a16="http://schemas.microsoft.com/office/drawing/2014/main" id="{9F73EF5C-B33B-A949-BDBE-EB6A033073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30168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7" name="Picture 51">
            <a:extLst>
              <a:ext uri="{FF2B5EF4-FFF2-40B4-BE49-F238E27FC236}">
                <a16:creationId xmlns:a16="http://schemas.microsoft.com/office/drawing/2014/main" id="{14838045-B6E9-8C4B-9B98-774861EB79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23776" y="2433761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8" name="Picture 51">
            <a:extLst>
              <a:ext uri="{FF2B5EF4-FFF2-40B4-BE49-F238E27FC236}">
                <a16:creationId xmlns:a16="http://schemas.microsoft.com/office/drawing/2014/main" id="{4483A396-DD4F-9C4E-A3A9-7AA9E2ED27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28435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9" name="Picture 51">
            <a:extLst>
              <a:ext uri="{FF2B5EF4-FFF2-40B4-BE49-F238E27FC236}">
                <a16:creationId xmlns:a16="http://schemas.microsoft.com/office/drawing/2014/main" id="{0A805266-2016-F840-BFCD-25FDAF3CDA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30168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1" name="Picture 51">
            <a:extLst>
              <a:ext uri="{FF2B5EF4-FFF2-40B4-BE49-F238E27FC236}">
                <a16:creationId xmlns:a16="http://schemas.microsoft.com/office/drawing/2014/main" id="{954905A2-F330-6B4E-96EE-D865F19E3B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30168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2" name="Picture 51">
            <a:extLst>
              <a:ext uri="{FF2B5EF4-FFF2-40B4-BE49-F238E27FC236}">
                <a16:creationId xmlns:a16="http://schemas.microsoft.com/office/drawing/2014/main" id="{5D896A7D-BB60-6342-9129-10928ABE5C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30168" y="4345684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3" name="Picture 51">
            <a:extLst>
              <a:ext uri="{FF2B5EF4-FFF2-40B4-BE49-F238E27FC236}">
                <a16:creationId xmlns:a16="http://schemas.microsoft.com/office/drawing/2014/main" id="{7E105F0E-C228-224C-BE8B-67ADA73A2F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34100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5" name="Picture 51">
            <a:extLst>
              <a:ext uri="{FF2B5EF4-FFF2-40B4-BE49-F238E27FC236}">
                <a16:creationId xmlns:a16="http://schemas.microsoft.com/office/drawing/2014/main" id="{9A034B4B-97F0-964C-8D81-794E89DC27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38035" y="3061125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6" name="Picture 51">
            <a:extLst>
              <a:ext uri="{FF2B5EF4-FFF2-40B4-BE49-F238E27FC236}">
                <a16:creationId xmlns:a16="http://schemas.microsoft.com/office/drawing/2014/main" id="{BD513A44-1F88-B84D-94EE-97353DF417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39768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7" name="Picture 51">
            <a:extLst>
              <a:ext uri="{FF2B5EF4-FFF2-40B4-BE49-F238E27FC236}">
                <a16:creationId xmlns:a16="http://schemas.microsoft.com/office/drawing/2014/main" id="{2DD14B56-9D48-7B43-8437-40B1ED9B9A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33376" y="2433761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8" name="Picture 51">
            <a:extLst>
              <a:ext uri="{FF2B5EF4-FFF2-40B4-BE49-F238E27FC236}">
                <a16:creationId xmlns:a16="http://schemas.microsoft.com/office/drawing/2014/main" id="{7F353A25-6862-F84E-A73A-112B9250B4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38035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9" name="Picture 51">
            <a:extLst>
              <a:ext uri="{FF2B5EF4-FFF2-40B4-BE49-F238E27FC236}">
                <a16:creationId xmlns:a16="http://schemas.microsoft.com/office/drawing/2014/main" id="{5D7A72A1-BAA1-2444-AD58-0B98D1F559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39768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0" name="Picture 51">
            <a:extLst>
              <a:ext uri="{FF2B5EF4-FFF2-40B4-BE49-F238E27FC236}">
                <a16:creationId xmlns:a16="http://schemas.microsoft.com/office/drawing/2014/main" id="{30DF9376-4A64-9349-8317-1DB5B10407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43700" y="371961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1" name="Picture 51">
            <a:extLst>
              <a:ext uri="{FF2B5EF4-FFF2-40B4-BE49-F238E27FC236}">
                <a16:creationId xmlns:a16="http://schemas.microsoft.com/office/drawing/2014/main" id="{8105C06B-A11A-A442-A3AB-CC771787CC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39768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2" name="Picture 51">
            <a:extLst>
              <a:ext uri="{FF2B5EF4-FFF2-40B4-BE49-F238E27FC236}">
                <a16:creationId xmlns:a16="http://schemas.microsoft.com/office/drawing/2014/main" id="{270A0E17-B703-F54C-8AD2-DF33A71D0D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39768" y="4345684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3" name="Picture 51">
            <a:extLst>
              <a:ext uri="{FF2B5EF4-FFF2-40B4-BE49-F238E27FC236}">
                <a16:creationId xmlns:a16="http://schemas.microsoft.com/office/drawing/2014/main" id="{03197507-A029-7447-9DCC-B00AED7565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43700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6" name="Picture 51">
            <a:extLst>
              <a:ext uri="{FF2B5EF4-FFF2-40B4-BE49-F238E27FC236}">
                <a16:creationId xmlns:a16="http://schemas.microsoft.com/office/drawing/2014/main" id="{92767825-2DAB-7C4C-92FE-6C45C67379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47805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8" name="Picture 51">
            <a:extLst>
              <a:ext uri="{FF2B5EF4-FFF2-40B4-BE49-F238E27FC236}">
                <a16:creationId xmlns:a16="http://schemas.microsoft.com/office/drawing/2014/main" id="{E9A6E41B-C00F-FF44-B263-C944AF3DE7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46072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1" name="Picture 51">
            <a:extLst>
              <a:ext uri="{FF2B5EF4-FFF2-40B4-BE49-F238E27FC236}">
                <a16:creationId xmlns:a16="http://schemas.microsoft.com/office/drawing/2014/main" id="{2751E042-8A7C-4D45-B9C0-277A16A007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47805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3" name="Picture 51">
            <a:extLst>
              <a:ext uri="{FF2B5EF4-FFF2-40B4-BE49-F238E27FC236}">
                <a16:creationId xmlns:a16="http://schemas.microsoft.com/office/drawing/2014/main" id="{69266F9E-61E1-0647-B99B-9BBCD84305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51737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6" name="Picture 51">
            <a:extLst>
              <a:ext uri="{FF2B5EF4-FFF2-40B4-BE49-F238E27FC236}">
                <a16:creationId xmlns:a16="http://schemas.microsoft.com/office/drawing/2014/main" id="{35D21D8E-E847-E647-9DE9-DAD0848356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367948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8" name="Picture 51">
            <a:extLst>
              <a:ext uri="{FF2B5EF4-FFF2-40B4-BE49-F238E27FC236}">
                <a16:creationId xmlns:a16="http://schemas.microsoft.com/office/drawing/2014/main" id="{35A8E707-4D6E-924A-A902-1213B686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366215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9" name="Picture 51">
            <a:extLst>
              <a:ext uri="{FF2B5EF4-FFF2-40B4-BE49-F238E27FC236}">
                <a16:creationId xmlns:a16="http://schemas.microsoft.com/office/drawing/2014/main" id="{52FDBC4F-3769-4842-97AF-B3B0435B0D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367948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1" name="Picture 51">
            <a:extLst>
              <a:ext uri="{FF2B5EF4-FFF2-40B4-BE49-F238E27FC236}">
                <a16:creationId xmlns:a16="http://schemas.microsoft.com/office/drawing/2014/main" id="{046506A0-C550-1149-BCFE-3A68C04DE8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367948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3" name="Picture 51">
            <a:extLst>
              <a:ext uri="{FF2B5EF4-FFF2-40B4-BE49-F238E27FC236}">
                <a16:creationId xmlns:a16="http://schemas.microsoft.com/office/drawing/2014/main" id="{DCE0EAC6-F0CE-A144-9A12-0BFCF00B2F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371880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5" name="Picture 51">
            <a:extLst>
              <a:ext uri="{FF2B5EF4-FFF2-40B4-BE49-F238E27FC236}">
                <a16:creationId xmlns:a16="http://schemas.microsoft.com/office/drawing/2014/main" id="{FEE9C273-6299-624B-9CBE-DCB2C155B3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11314" y="306906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6" name="Picture 51">
            <a:extLst>
              <a:ext uri="{FF2B5EF4-FFF2-40B4-BE49-F238E27FC236}">
                <a16:creationId xmlns:a16="http://schemas.microsoft.com/office/drawing/2014/main" id="{E029F0B0-EDB9-FF4B-8480-B3F03A61C1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13047" y="274559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8" name="Picture 51">
            <a:extLst>
              <a:ext uri="{FF2B5EF4-FFF2-40B4-BE49-F238E27FC236}">
                <a16:creationId xmlns:a16="http://schemas.microsoft.com/office/drawing/2014/main" id="{7958C728-0C8C-564C-84BE-47C4C088A4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11314" y="2121111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9" name="Picture 51">
            <a:extLst>
              <a:ext uri="{FF2B5EF4-FFF2-40B4-BE49-F238E27FC236}">
                <a16:creationId xmlns:a16="http://schemas.microsoft.com/office/drawing/2014/main" id="{307B47E2-94EC-5047-B498-941CFC6D0F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13047" y="3405321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1" name="Picture 51">
            <a:extLst>
              <a:ext uri="{FF2B5EF4-FFF2-40B4-BE49-F238E27FC236}">
                <a16:creationId xmlns:a16="http://schemas.microsoft.com/office/drawing/2014/main" id="{328C5CD9-358C-1340-A943-DC9107F4A5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13047" y="4039700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3" name="Picture 51">
            <a:extLst>
              <a:ext uri="{FF2B5EF4-FFF2-40B4-BE49-F238E27FC236}">
                <a16:creationId xmlns:a16="http://schemas.microsoft.com/office/drawing/2014/main" id="{6F3CE86A-E1CE-564A-B7F9-BDAD968843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16979" y="4674965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6" name="Picture 51">
            <a:extLst>
              <a:ext uri="{FF2B5EF4-FFF2-40B4-BE49-F238E27FC236}">
                <a16:creationId xmlns:a16="http://schemas.microsoft.com/office/drawing/2014/main" id="{C9AA5D11-B3DE-D847-B600-E3E258C19C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442109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9" name="Picture 51">
            <a:extLst>
              <a:ext uri="{FF2B5EF4-FFF2-40B4-BE49-F238E27FC236}">
                <a16:creationId xmlns:a16="http://schemas.microsoft.com/office/drawing/2014/main" id="{D4EFCAEE-B79E-2F45-B19D-2584B29B9C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442109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1" name="Picture 51">
            <a:extLst>
              <a:ext uri="{FF2B5EF4-FFF2-40B4-BE49-F238E27FC236}">
                <a16:creationId xmlns:a16="http://schemas.microsoft.com/office/drawing/2014/main" id="{84459B62-608C-D34A-9B36-FAD766C59E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442109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1" name="Picture 51">
            <a:extLst>
              <a:ext uri="{FF2B5EF4-FFF2-40B4-BE49-F238E27FC236}">
                <a16:creationId xmlns:a16="http://schemas.microsoft.com/office/drawing/2014/main" id="{9F298465-D60E-4049-A59B-E748545986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45983" y="3061125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2" name="Picture 51">
            <a:extLst>
              <a:ext uri="{FF2B5EF4-FFF2-40B4-BE49-F238E27FC236}">
                <a16:creationId xmlns:a16="http://schemas.microsoft.com/office/drawing/2014/main" id="{7FEDCC56-5E71-684B-AE9B-EF08AC25F8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47716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3" name="Picture 51">
            <a:extLst>
              <a:ext uri="{FF2B5EF4-FFF2-40B4-BE49-F238E27FC236}">
                <a16:creationId xmlns:a16="http://schemas.microsoft.com/office/drawing/2014/main" id="{DC5A0D52-351B-DF45-94EF-079534364B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45983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4" name="Picture 51">
            <a:extLst>
              <a:ext uri="{FF2B5EF4-FFF2-40B4-BE49-F238E27FC236}">
                <a16:creationId xmlns:a16="http://schemas.microsoft.com/office/drawing/2014/main" id="{E2B240BF-1696-8447-B88C-094507BB34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47716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5" name="Picture 51">
            <a:extLst>
              <a:ext uri="{FF2B5EF4-FFF2-40B4-BE49-F238E27FC236}">
                <a16:creationId xmlns:a16="http://schemas.microsoft.com/office/drawing/2014/main" id="{DE0077BD-86BF-4B4D-A48B-E63965EE68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47716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6" name="Picture 51">
            <a:extLst>
              <a:ext uri="{FF2B5EF4-FFF2-40B4-BE49-F238E27FC236}">
                <a16:creationId xmlns:a16="http://schemas.microsoft.com/office/drawing/2014/main" id="{6FBE03AC-1D13-EB48-B8A5-48C2A757AC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51648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7" name="Picture 51">
            <a:extLst>
              <a:ext uri="{FF2B5EF4-FFF2-40B4-BE49-F238E27FC236}">
                <a16:creationId xmlns:a16="http://schemas.microsoft.com/office/drawing/2014/main" id="{72853EB4-844C-2D4E-B23F-71B189C937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372237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8" name="Picture 51">
            <a:extLst>
              <a:ext uri="{FF2B5EF4-FFF2-40B4-BE49-F238E27FC236}">
                <a16:creationId xmlns:a16="http://schemas.microsoft.com/office/drawing/2014/main" id="{F15FFAE6-39CE-114C-B4A1-DD592D2989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370504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9" name="Picture 51">
            <a:extLst>
              <a:ext uri="{FF2B5EF4-FFF2-40B4-BE49-F238E27FC236}">
                <a16:creationId xmlns:a16="http://schemas.microsoft.com/office/drawing/2014/main" id="{6E767F7E-8C4C-5F47-8E04-0E42CB25F3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372237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0" name="Picture 51">
            <a:extLst>
              <a:ext uri="{FF2B5EF4-FFF2-40B4-BE49-F238E27FC236}">
                <a16:creationId xmlns:a16="http://schemas.microsoft.com/office/drawing/2014/main" id="{8AA81675-61E8-0742-AD9F-7D2435B673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372237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1" name="Picture 51">
            <a:extLst>
              <a:ext uri="{FF2B5EF4-FFF2-40B4-BE49-F238E27FC236}">
                <a16:creationId xmlns:a16="http://schemas.microsoft.com/office/drawing/2014/main" id="{930082CD-064A-9344-8B48-93A1F7C4C5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376169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2" name="Picture 51">
            <a:extLst>
              <a:ext uri="{FF2B5EF4-FFF2-40B4-BE49-F238E27FC236}">
                <a16:creationId xmlns:a16="http://schemas.microsoft.com/office/drawing/2014/main" id="{C82D0B77-95F3-0948-AACF-29B5AD2952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700690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3" name="Picture 51">
            <a:extLst>
              <a:ext uri="{FF2B5EF4-FFF2-40B4-BE49-F238E27FC236}">
                <a16:creationId xmlns:a16="http://schemas.microsoft.com/office/drawing/2014/main" id="{7FD6ADDE-E0AA-EC42-A544-6ABF3D554E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698957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4" name="Picture 51">
            <a:extLst>
              <a:ext uri="{FF2B5EF4-FFF2-40B4-BE49-F238E27FC236}">
                <a16:creationId xmlns:a16="http://schemas.microsoft.com/office/drawing/2014/main" id="{780F070E-9653-7749-88E8-A18F4E0777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700690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5" name="Picture 51">
            <a:extLst>
              <a:ext uri="{FF2B5EF4-FFF2-40B4-BE49-F238E27FC236}">
                <a16:creationId xmlns:a16="http://schemas.microsoft.com/office/drawing/2014/main" id="{B39AF6DA-940F-AB43-8A06-3FDF68CDE8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704622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6" name="Picture 51">
            <a:extLst>
              <a:ext uri="{FF2B5EF4-FFF2-40B4-BE49-F238E27FC236}">
                <a16:creationId xmlns:a16="http://schemas.microsoft.com/office/drawing/2014/main" id="{4DE00A44-BE83-E342-BB55-0C49510271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007298" y="3061125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7" name="Picture 51">
            <a:extLst>
              <a:ext uri="{FF2B5EF4-FFF2-40B4-BE49-F238E27FC236}">
                <a16:creationId xmlns:a16="http://schemas.microsoft.com/office/drawing/2014/main" id="{695EB270-F87B-164B-995D-0159E95878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009031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8" name="Picture 51">
            <a:extLst>
              <a:ext uri="{FF2B5EF4-FFF2-40B4-BE49-F238E27FC236}">
                <a16:creationId xmlns:a16="http://schemas.microsoft.com/office/drawing/2014/main" id="{C60B6D45-17C3-FD47-8C20-99353B2727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002639" y="2433761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9" name="Picture 51">
            <a:extLst>
              <a:ext uri="{FF2B5EF4-FFF2-40B4-BE49-F238E27FC236}">
                <a16:creationId xmlns:a16="http://schemas.microsoft.com/office/drawing/2014/main" id="{F9E80342-DFC0-BD47-AA44-F22DD88A06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007298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0" name="Picture 51">
            <a:extLst>
              <a:ext uri="{FF2B5EF4-FFF2-40B4-BE49-F238E27FC236}">
                <a16:creationId xmlns:a16="http://schemas.microsoft.com/office/drawing/2014/main" id="{CB0242E9-10F8-DB4F-8DCE-CCF878A27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009031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1" name="Picture 51">
            <a:extLst>
              <a:ext uri="{FF2B5EF4-FFF2-40B4-BE49-F238E27FC236}">
                <a16:creationId xmlns:a16="http://schemas.microsoft.com/office/drawing/2014/main" id="{BC870BAF-9ACC-1B4D-9061-7454B1C04A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012963" y="371961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2" name="Picture 51">
            <a:extLst>
              <a:ext uri="{FF2B5EF4-FFF2-40B4-BE49-F238E27FC236}">
                <a16:creationId xmlns:a16="http://schemas.microsoft.com/office/drawing/2014/main" id="{85806F10-1A3B-EA4F-8EFE-B55E6E7B17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009031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3" name="Picture 51">
            <a:extLst>
              <a:ext uri="{FF2B5EF4-FFF2-40B4-BE49-F238E27FC236}">
                <a16:creationId xmlns:a16="http://schemas.microsoft.com/office/drawing/2014/main" id="{BF52D674-D6AA-024F-A596-FA538172A9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009031" y="4345684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4" name="Picture 51">
            <a:extLst>
              <a:ext uri="{FF2B5EF4-FFF2-40B4-BE49-F238E27FC236}">
                <a16:creationId xmlns:a16="http://schemas.microsoft.com/office/drawing/2014/main" id="{AD407671-4D00-6447-A2F4-BC50A81B4D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012963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5" name="Picture 51">
            <a:extLst>
              <a:ext uri="{FF2B5EF4-FFF2-40B4-BE49-F238E27FC236}">
                <a16:creationId xmlns:a16="http://schemas.microsoft.com/office/drawing/2014/main" id="{952EA5AF-F9BC-794C-9EB3-49EC2BB5EE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296400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6" name="Picture 51">
            <a:extLst>
              <a:ext uri="{FF2B5EF4-FFF2-40B4-BE49-F238E27FC236}">
                <a16:creationId xmlns:a16="http://schemas.microsoft.com/office/drawing/2014/main" id="{8D4F7CB9-E314-D348-8BED-F85F95F0F4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296400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7" name="Picture 51">
            <a:extLst>
              <a:ext uri="{FF2B5EF4-FFF2-40B4-BE49-F238E27FC236}">
                <a16:creationId xmlns:a16="http://schemas.microsoft.com/office/drawing/2014/main" id="{DB4761B9-8D53-1D40-B44C-ED361812FE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296400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8" name="Picture 51">
            <a:extLst>
              <a:ext uri="{FF2B5EF4-FFF2-40B4-BE49-F238E27FC236}">
                <a16:creationId xmlns:a16="http://schemas.microsoft.com/office/drawing/2014/main" id="{2D4741B0-0491-4547-A1EE-6205B19A1E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587498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9" name="Picture 51">
            <a:extLst>
              <a:ext uri="{FF2B5EF4-FFF2-40B4-BE49-F238E27FC236}">
                <a16:creationId xmlns:a16="http://schemas.microsoft.com/office/drawing/2014/main" id="{A8A44CF0-7467-BA45-9811-966E32BDD6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581106" y="2433761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0" name="Picture 51">
            <a:extLst>
              <a:ext uri="{FF2B5EF4-FFF2-40B4-BE49-F238E27FC236}">
                <a16:creationId xmlns:a16="http://schemas.microsoft.com/office/drawing/2014/main" id="{BF3DA065-ED4B-CE41-BAA8-6D3F8A0558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585765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1" name="Picture 51">
            <a:extLst>
              <a:ext uri="{FF2B5EF4-FFF2-40B4-BE49-F238E27FC236}">
                <a16:creationId xmlns:a16="http://schemas.microsoft.com/office/drawing/2014/main" id="{AA39864D-69FE-2540-A07C-1BB57740CE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587498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2" name="Picture 51">
            <a:extLst>
              <a:ext uri="{FF2B5EF4-FFF2-40B4-BE49-F238E27FC236}">
                <a16:creationId xmlns:a16="http://schemas.microsoft.com/office/drawing/2014/main" id="{0C6B9614-414B-8248-8168-E103326D6D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587498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3" name="Picture 51">
            <a:extLst>
              <a:ext uri="{FF2B5EF4-FFF2-40B4-BE49-F238E27FC236}">
                <a16:creationId xmlns:a16="http://schemas.microsoft.com/office/drawing/2014/main" id="{4A79BA34-FAF6-9745-A288-5BA5749567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587498" y="4345684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4" name="Picture 51">
            <a:extLst>
              <a:ext uri="{FF2B5EF4-FFF2-40B4-BE49-F238E27FC236}">
                <a16:creationId xmlns:a16="http://schemas.microsoft.com/office/drawing/2014/main" id="{FB6AEC54-1AD4-7844-A6FB-37A482949C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591430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5" name="Picture 51">
            <a:extLst>
              <a:ext uri="{FF2B5EF4-FFF2-40B4-BE49-F238E27FC236}">
                <a16:creationId xmlns:a16="http://schemas.microsoft.com/office/drawing/2014/main" id="{6BBB62FF-B29B-2E48-B19B-202A2B7625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18341" y="3061125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6" name="Picture 51">
            <a:extLst>
              <a:ext uri="{FF2B5EF4-FFF2-40B4-BE49-F238E27FC236}">
                <a16:creationId xmlns:a16="http://schemas.microsoft.com/office/drawing/2014/main" id="{B3AB76B2-0523-194C-AE60-AB374C872D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20074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7" name="Picture 51">
            <a:extLst>
              <a:ext uri="{FF2B5EF4-FFF2-40B4-BE49-F238E27FC236}">
                <a16:creationId xmlns:a16="http://schemas.microsoft.com/office/drawing/2014/main" id="{9675FE6D-BE9B-F240-AAB3-6841E80A70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18341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8" name="Picture 51">
            <a:extLst>
              <a:ext uri="{FF2B5EF4-FFF2-40B4-BE49-F238E27FC236}">
                <a16:creationId xmlns:a16="http://schemas.microsoft.com/office/drawing/2014/main" id="{E5599B8F-EC39-1740-BFFA-71DBADE182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20074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9" name="Picture 51">
            <a:extLst>
              <a:ext uri="{FF2B5EF4-FFF2-40B4-BE49-F238E27FC236}">
                <a16:creationId xmlns:a16="http://schemas.microsoft.com/office/drawing/2014/main" id="{73D3F20C-9C9D-3545-B867-8E24BA5D89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24006" y="371961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0" name="Picture 51">
            <a:extLst>
              <a:ext uri="{FF2B5EF4-FFF2-40B4-BE49-F238E27FC236}">
                <a16:creationId xmlns:a16="http://schemas.microsoft.com/office/drawing/2014/main" id="{635D7204-9890-4D45-A80F-04A612868B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20074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1" name="Picture 51">
            <a:extLst>
              <a:ext uri="{FF2B5EF4-FFF2-40B4-BE49-F238E27FC236}">
                <a16:creationId xmlns:a16="http://schemas.microsoft.com/office/drawing/2014/main" id="{2C12CF84-D1EF-454C-A857-BF33A46AFB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24006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2" name="Picture 51">
            <a:extLst>
              <a:ext uri="{FF2B5EF4-FFF2-40B4-BE49-F238E27FC236}">
                <a16:creationId xmlns:a16="http://schemas.microsoft.com/office/drawing/2014/main" id="{7884CBE9-431D-5A42-A086-EF32B8E221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222726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3" name="Picture 51">
            <a:extLst>
              <a:ext uri="{FF2B5EF4-FFF2-40B4-BE49-F238E27FC236}">
                <a16:creationId xmlns:a16="http://schemas.microsoft.com/office/drawing/2014/main" id="{9C38D5A3-77E2-334D-9186-FEC85315F1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224459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4" name="Picture 51">
            <a:extLst>
              <a:ext uri="{FF2B5EF4-FFF2-40B4-BE49-F238E27FC236}">
                <a16:creationId xmlns:a16="http://schemas.microsoft.com/office/drawing/2014/main" id="{EA6C3FD8-2D20-AD4F-A7D8-0A7A23C07E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228391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6" name="Picture 51">
            <a:extLst>
              <a:ext uri="{FF2B5EF4-FFF2-40B4-BE49-F238E27FC236}">
                <a16:creationId xmlns:a16="http://schemas.microsoft.com/office/drawing/2014/main" id="{AB448C36-857B-1643-9AF9-2F70641678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570285" y="3057426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7" name="Picture 51">
            <a:extLst>
              <a:ext uri="{FF2B5EF4-FFF2-40B4-BE49-F238E27FC236}">
                <a16:creationId xmlns:a16="http://schemas.microsoft.com/office/drawing/2014/main" id="{DCFAE360-065C-4743-A1C0-92D9507436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572018" y="2733960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8" name="Picture 51">
            <a:extLst>
              <a:ext uri="{FF2B5EF4-FFF2-40B4-BE49-F238E27FC236}">
                <a16:creationId xmlns:a16="http://schemas.microsoft.com/office/drawing/2014/main" id="{4D67CD5B-C80E-1749-B660-01372C0995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565626" y="24300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9" name="Picture 51">
            <a:extLst>
              <a:ext uri="{FF2B5EF4-FFF2-40B4-BE49-F238E27FC236}">
                <a16:creationId xmlns:a16="http://schemas.microsoft.com/office/drawing/2014/main" id="{EDD20215-FE5B-2748-B70F-B655B07D69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570285" y="2109474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0" name="Picture 51">
            <a:extLst>
              <a:ext uri="{FF2B5EF4-FFF2-40B4-BE49-F238E27FC236}">
                <a16:creationId xmlns:a16="http://schemas.microsoft.com/office/drawing/2014/main" id="{03951693-25EE-C84A-AF28-5A1AD14893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572018" y="3393684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1" name="Picture 51">
            <a:extLst>
              <a:ext uri="{FF2B5EF4-FFF2-40B4-BE49-F238E27FC236}">
                <a16:creationId xmlns:a16="http://schemas.microsoft.com/office/drawing/2014/main" id="{0B55A340-5659-E449-ABC6-90A7498E16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575950" y="371591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2" name="Picture 51">
            <a:extLst>
              <a:ext uri="{FF2B5EF4-FFF2-40B4-BE49-F238E27FC236}">
                <a16:creationId xmlns:a16="http://schemas.microsoft.com/office/drawing/2014/main" id="{991A6622-078B-374D-9B13-8644769937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572018" y="402806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3" name="Picture 51">
            <a:extLst>
              <a:ext uri="{FF2B5EF4-FFF2-40B4-BE49-F238E27FC236}">
                <a16:creationId xmlns:a16="http://schemas.microsoft.com/office/drawing/2014/main" id="{68D61435-B8D2-1B4E-AF66-E80E37CDD9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572018" y="4341985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4" name="Picture 51">
            <a:extLst>
              <a:ext uri="{FF2B5EF4-FFF2-40B4-BE49-F238E27FC236}">
                <a16:creationId xmlns:a16="http://schemas.microsoft.com/office/drawing/2014/main" id="{D2A6642D-A269-D84B-9058-D5118BC7D7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575950" y="4663328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40CB96A2-C9CB-BA4B-A39F-4B4D24011862}"/>
              </a:ext>
            </a:extLst>
          </p:cNvPr>
          <p:cNvGrpSpPr/>
          <p:nvPr/>
        </p:nvGrpSpPr>
        <p:grpSpPr>
          <a:xfrm>
            <a:off x="2374341" y="1576160"/>
            <a:ext cx="328840" cy="328840"/>
            <a:chOff x="2374341" y="1576160"/>
            <a:chExt cx="328840" cy="32884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DF662EB-8FCA-694B-9B13-342270FB8F27}"/>
                </a:ext>
              </a:extLst>
            </p:cNvPr>
            <p:cNvSpPr/>
            <p:nvPr/>
          </p:nvSpPr>
          <p:spPr>
            <a:xfrm>
              <a:off x="2374341" y="1576160"/>
              <a:ext cx="328840" cy="328840"/>
            </a:xfrm>
            <a:prstGeom prst="rect">
              <a:avLst/>
            </a:prstGeom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B413070E-3931-CD4F-9906-EBB917C71681}"/>
                </a:ext>
              </a:extLst>
            </p:cNvPr>
            <p:cNvCxnSpPr/>
            <p:nvPr/>
          </p:nvCxnSpPr>
          <p:spPr>
            <a:xfrm>
              <a:off x="2374341" y="1576160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193CA586-276A-704C-AC17-11A2819D9D40}"/>
                </a:ext>
              </a:extLst>
            </p:cNvPr>
            <p:cNvCxnSpPr/>
            <p:nvPr/>
          </p:nvCxnSpPr>
          <p:spPr>
            <a:xfrm>
              <a:off x="2374341" y="1903141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AD2A2288-95F3-E249-BC9F-3D5F655DD6CB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209921" y="1740580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59733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29B555-E7F0-4D4F-A763-BAB6E34E2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Localization 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2F36D-6A0A-9343-965D-AD5F3E024A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397002"/>
            <a:ext cx="3151809" cy="4729164"/>
          </a:xfrm>
        </p:spPr>
        <p:txBody>
          <a:bodyPr/>
          <a:lstStyle/>
          <a:p>
            <a:r>
              <a:rPr lang="en-US" dirty="0"/>
              <a:t>Percept 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4B4DA54-FEC4-FB4F-9E4A-168F557C5F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8825" y="1859170"/>
            <a:ext cx="6287001" cy="3426062"/>
          </a:xfrm>
          <a:prstGeom prst="rect">
            <a:avLst/>
          </a:prstGeom>
        </p:spPr>
      </p:pic>
      <p:pic>
        <p:nvPicPr>
          <p:cNvPr id="33" name="Picture 51">
            <a:extLst>
              <a:ext uri="{FF2B5EF4-FFF2-40B4-BE49-F238E27FC236}">
                <a16:creationId xmlns:a16="http://schemas.microsoft.com/office/drawing/2014/main" id="{12E7B01D-0C53-684B-8765-BC3C43F9C2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27707" y="3061125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4" name="Picture 51">
            <a:extLst>
              <a:ext uri="{FF2B5EF4-FFF2-40B4-BE49-F238E27FC236}">
                <a16:creationId xmlns:a16="http://schemas.microsoft.com/office/drawing/2014/main" id="{6B3FC07E-5F0A-F74A-A601-9CC4481A6B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29440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5" name="Picture 51">
            <a:extLst>
              <a:ext uri="{FF2B5EF4-FFF2-40B4-BE49-F238E27FC236}">
                <a16:creationId xmlns:a16="http://schemas.microsoft.com/office/drawing/2014/main" id="{72EE4CEE-71FD-AA44-88E7-420D05E833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23048" y="2433761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6" name="Picture 51">
            <a:extLst>
              <a:ext uri="{FF2B5EF4-FFF2-40B4-BE49-F238E27FC236}">
                <a16:creationId xmlns:a16="http://schemas.microsoft.com/office/drawing/2014/main" id="{754F1C79-CDC8-6C46-9C81-9D45962441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27707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8" name="Picture 51">
            <a:extLst>
              <a:ext uri="{FF2B5EF4-FFF2-40B4-BE49-F238E27FC236}">
                <a16:creationId xmlns:a16="http://schemas.microsoft.com/office/drawing/2014/main" id="{392C835B-564A-0A4A-BBD2-71DB78C5DC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29440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9" name="Picture 51">
            <a:extLst>
              <a:ext uri="{FF2B5EF4-FFF2-40B4-BE49-F238E27FC236}">
                <a16:creationId xmlns:a16="http://schemas.microsoft.com/office/drawing/2014/main" id="{53B4DF99-DC73-D14E-8F56-A0DD276393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33372" y="371961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0" name="Picture 51">
            <a:extLst>
              <a:ext uri="{FF2B5EF4-FFF2-40B4-BE49-F238E27FC236}">
                <a16:creationId xmlns:a16="http://schemas.microsoft.com/office/drawing/2014/main" id="{F180CCAB-A64F-7A46-A740-0E05A59A0C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29440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" name="Picture 51">
            <a:extLst>
              <a:ext uri="{FF2B5EF4-FFF2-40B4-BE49-F238E27FC236}">
                <a16:creationId xmlns:a16="http://schemas.microsoft.com/office/drawing/2014/main" id="{832F6293-A513-4948-A3F6-520A81907F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29440" y="4345684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2" name="Picture 51">
            <a:extLst>
              <a:ext uri="{FF2B5EF4-FFF2-40B4-BE49-F238E27FC236}">
                <a16:creationId xmlns:a16="http://schemas.microsoft.com/office/drawing/2014/main" id="{218EB61F-46C2-914C-A0B6-4A055CF0CE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33372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8" name="Picture 51">
            <a:extLst>
              <a:ext uri="{FF2B5EF4-FFF2-40B4-BE49-F238E27FC236}">
                <a16:creationId xmlns:a16="http://schemas.microsoft.com/office/drawing/2014/main" id="{C92EE579-B93C-CE45-B0CE-8A3D33CBDD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468739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9" name="Picture 51">
            <a:extLst>
              <a:ext uri="{FF2B5EF4-FFF2-40B4-BE49-F238E27FC236}">
                <a16:creationId xmlns:a16="http://schemas.microsoft.com/office/drawing/2014/main" id="{361266CE-0684-2E4E-9FA6-F7E8B2AF5B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470472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3" name="Picture 51">
            <a:extLst>
              <a:ext uri="{FF2B5EF4-FFF2-40B4-BE49-F238E27FC236}">
                <a16:creationId xmlns:a16="http://schemas.microsoft.com/office/drawing/2014/main" id="{8BF9EC7F-8271-6344-B3FD-E31823B230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474404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5" name="Picture 51">
            <a:extLst>
              <a:ext uri="{FF2B5EF4-FFF2-40B4-BE49-F238E27FC236}">
                <a16:creationId xmlns:a16="http://schemas.microsoft.com/office/drawing/2014/main" id="{3D2E0790-DF52-E047-AF4E-844306588A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27763" y="3061125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6" name="Picture 51">
            <a:extLst>
              <a:ext uri="{FF2B5EF4-FFF2-40B4-BE49-F238E27FC236}">
                <a16:creationId xmlns:a16="http://schemas.microsoft.com/office/drawing/2014/main" id="{20456B0D-422F-8A4B-8B53-14698EE9EC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29496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8" name="Picture 51">
            <a:extLst>
              <a:ext uri="{FF2B5EF4-FFF2-40B4-BE49-F238E27FC236}">
                <a16:creationId xmlns:a16="http://schemas.microsoft.com/office/drawing/2014/main" id="{9DF29E35-7C63-C840-8AAB-09792477C0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27763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9" name="Picture 51">
            <a:extLst>
              <a:ext uri="{FF2B5EF4-FFF2-40B4-BE49-F238E27FC236}">
                <a16:creationId xmlns:a16="http://schemas.microsoft.com/office/drawing/2014/main" id="{0659919A-A7EF-AD46-902F-E054A24606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29496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0" name="Picture 51">
            <a:extLst>
              <a:ext uri="{FF2B5EF4-FFF2-40B4-BE49-F238E27FC236}">
                <a16:creationId xmlns:a16="http://schemas.microsoft.com/office/drawing/2014/main" id="{2B6D0EB5-C0FE-7A41-9E85-1D99D53EC6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33428" y="371961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1" name="Picture 51">
            <a:extLst>
              <a:ext uri="{FF2B5EF4-FFF2-40B4-BE49-F238E27FC236}">
                <a16:creationId xmlns:a16="http://schemas.microsoft.com/office/drawing/2014/main" id="{44B61DD2-29FF-6249-B105-B85253F780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29496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3" name="Picture 51">
            <a:extLst>
              <a:ext uri="{FF2B5EF4-FFF2-40B4-BE49-F238E27FC236}">
                <a16:creationId xmlns:a16="http://schemas.microsoft.com/office/drawing/2014/main" id="{E1F38728-AC93-6B46-9AAA-0319746F7B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33428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6" name="Picture 51">
            <a:extLst>
              <a:ext uri="{FF2B5EF4-FFF2-40B4-BE49-F238E27FC236}">
                <a16:creationId xmlns:a16="http://schemas.microsoft.com/office/drawing/2014/main" id="{9F73EF5C-B33B-A949-BDBE-EB6A033073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30168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7" name="Picture 51">
            <a:extLst>
              <a:ext uri="{FF2B5EF4-FFF2-40B4-BE49-F238E27FC236}">
                <a16:creationId xmlns:a16="http://schemas.microsoft.com/office/drawing/2014/main" id="{14838045-B6E9-8C4B-9B98-774861EB79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23776" y="2433761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8" name="Picture 51">
            <a:extLst>
              <a:ext uri="{FF2B5EF4-FFF2-40B4-BE49-F238E27FC236}">
                <a16:creationId xmlns:a16="http://schemas.microsoft.com/office/drawing/2014/main" id="{4483A396-DD4F-9C4E-A3A9-7AA9E2ED27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28435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9" name="Picture 51">
            <a:extLst>
              <a:ext uri="{FF2B5EF4-FFF2-40B4-BE49-F238E27FC236}">
                <a16:creationId xmlns:a16="http://schemas.microsoft.com/office/drawing/2014/main" id="{0A805266-2016-F840-BFCD-25FDAF3CDA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30168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1" name="Picture 51">
            <a:extLst>
              <a:ext uri="{FF2B5EF4-FFF2-40B4-BE49-F238E27FC236}">
                <a16:creationId xmlns:a16="http://schemas.microsoft.com/office/drawing/2014/main" id="{954905A2-F330-6B4E-96EE-D865F19E3B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30168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2" name="Picture 51">
            <a:extLst>
              <a:ext uri="{FF2B5EF4-FFF2-40B4-BE49-F238E27FC236}">
                <a16:creationId xmlns:a16="http://schemas.microsoft.com/office/drawing/2014/main" id="{5D896A7D-BB60-6342-9129-10928ABE5C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30168" y="4345684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3" name="Picture 51">
            <a:extLst>
              <a:ext uri="{FF2B5EF4-FFF2-40B4-BE49-F238E27FC236}">
                <a16:creationId xmlns:a16="http://schemas.microsoft.com/office/drawing/2014/main" id="{7E105F0E-C228-224C-BE8B-67ADA73A2F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34100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5" name="Picture 51">
            <a:extLst>
              <a:ext uri="{FF2B5EF4-FFF2-40B4-BE49-F238E27FC236}">
                <a16:creationId xmlns:a16="http://schemas.microsoft.com/office/drawing/2014/main" id="{9A034B4B-97F0-964C-8D81-794E89DC27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38035" y="3061125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6" name="Picture 51">
            <a:extLst>
              <a:ext uri="{FF2B5EF4-FFF2-40B4-BE49-F238E27FC236}">
                <a16:creationId xmlns:a16="http://schemas.microsoft.com/office/drawing/2014/main" id="{BD513A44-1F88-B84D-94EE-97353DF417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39768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7" name="Picture 51">
            <a:extLst>
              <a:ext uri="{FF2B5EF4-FFF2-40B4-BE49-F238E27FC236}">
                <a16:creationId xmlns:a16="http://schemas.microsoft.com/office/drawing/2014/main" id="{2DD14B56-9D48-7B43-8437-40B1ED9B9A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33376" y="2433761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8" name="Picture 51">
            <a:extLst>
              <a:ext uri="{FF2B5EF4-FFF2-40B4-BE49-F238E27FC236}">
                <a16:creationId xmlns:a16="http://schemas.microsoft.com/office/drawing/2014/main" id="{7F353A25-6862-F84E-A73A-112B9250B4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38035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9" name="Picture 51">
            <a:extLst>
              <a:ext uri="{FF2B5EF4-FFF2-40B4-BE49-F238E27FC236}">
                <a16:creationId xmlns:a16="http://schemas.microsoft.com/office/drawing/2014/main" id="{5D7A72A1-BAA1-2444-AD58-0B98D1F559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39768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0" name="Picture 51">
            <a:extLst>
              <a:ext uri="{FF2B5EF4-FFF2-40B4-BE49-F238E27FC236}">
                <a16:creationId xmlns:a16="http://schemas.microsoft.com/office/drawing/2014/main" id="{30DF9376-4A64-9349-8317-1DB5B10407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43700" y="371961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1" name="Picture 51">
            <a:extLst>
              <a:ext uri="{FF2B5EF4-FFF2-40B4-BE49-F238E27FC236}">
                <a16:creationId xmlns:a16="http://schemas.microsoft.com/office/drawing/2014/main" id="{8105C06B-A11A-A442-A3AB-CC771787CC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39768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2" name="Picture 51">
            <a:extLst>
              <a:ext uri="{FF2B5EF4-FFF2-40B4-BE49-F238E27FC236}">
                <a16:creationId xmlns:a16="http://schemas.microsoft.com/office/drawing/2014/main" id="{270A0E17-B703-F54C-8AD2-DF33A71D0D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39768" y="4345684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3" name="Picture 51">
            <a:extLst>
              <a:ext uri="{FF2B5EF4-FFF2-40B4-BE49-F238E27FC236}">
                <a16:creationId xmlns:a16="http://schemas.microsoft.com/office/drawing/2014/main" id="{03197507-A029-7447-9DCC-B00AED7565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43700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6" name="Picture 51">
            <a:extLst>
              <a:ext uri="{FF2B5EF4-FFF2-40B4-BE49-F238E27FC236}">
                <a16:creationId xmlns:a16="http://schemas.microsoft.com/office/drawing/2014/main" id="{92767825-2DAB-7C4C-92FE-6C45C67379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47805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8" name="Picture 51">
            <a:extLst>
              <a:ext uri="{FF2B5EF4-FFF2-40B4-BE49-F238E27FC236}">
                <a16:creationId xmlns:a16="http://schemas.microsoft.com/office/drawing/2014/main" id="{E9A6E41B-C00F-FF44-B263-C944AF3DE7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46072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1" name="Picture 51">
            <a:extLst>
              <a:ext uri="{FF2B5EF4-FFF2-40B4-BE49-F238E27FC236}">
                <a16:creationId xmlns:a16="http://schemas.microsoft.com/office/drawing/2014/main" id="{2751E042-8A7C-4D45-B9C0-277A16A007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47805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3" name="Picture 51">
            <a:extLst>
              <a:ext uri="{FF2B5EF4-FFF2-40B4-BE49-F238E27FC236}">
                <a16:creationId xmlns:a16="http://schemas.microsoft.com/office/drawing/2014/main" id="{69266F9E-61E1-0647-B99B-9BBCD84305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51737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6" name="Picture 51">
            <a:extLst>
              <a:ext uri="{FF2B5EF4-FFF2-40B4-BE49-F238E27FC236}">
                <a16:creationId xmlns:a16="http://schemas.microsoft.com/office/drawing/2014/main" id="{35D21D8E-E847-E647-9DE9-DAD0848356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367948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8" name="Picture 51">
            <a:extLst>
              <a:ext uri="{FF2B5EF4-FFF2-40B4-BE49-F238E27FC236}">
                <a16:creationId xmlns:a16="http://schemas.microsoft.com/office/drawing/2014/main" id="{35A8E707-4D6E-924A-A902-1213B686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366215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9" name="Picture 51">
            <a:extLst>
              <a:ext uri="{FF2B5EF4-FFF2-40B4-BE49-F238E27FC236}">
                <a16:creationId xmlns:a16="http://schemas.microsoft.com/office/drawing/2014/main" id="{52FDBC4F-3769-4842-97AF-B3B0435B0D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367948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1" name="Picture 51">
            <a:extLst>
              <a:ext uri="{FF2B5EF4-FFF2-40B4-BE49-F238E27FC236}">
                <a16:creationId xmlns:a16="http://schemas.microsoft.com/office/drawing/2014/main" id="{046506A0-C550-1149-BCFE-3A68C04DE8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367948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3" name="Picture 51">
            <a:extLst>
              <a:ext uri="{FF2B5EF4-FFF2-40B4-BE49-F238E27FC236}">
                <a16:creationId xmlns:a16="http://schemas.microsoft.com/office/drawing/2014/main" id="{DCE0EAC6-F0CE-A144-9A12-0BFCF00B2F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371880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5" name="Picture 51">
            <a:extLst>
              <a:ext uri="{FF2B5EF4-FFF2-40B4-BE49-F238E27FC236}">
                <a16:creationId xmlns:a16="http://schemas.microsoft.com/office/drawing/2014/main" id="{FEE9C273-6299-624B-9CBE-DCB2C155B3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11314" y="306906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6" name="Picture 51">
            <a:extLst>
              <a:ext uri="{FF2B5EF4-FFF2-40B4-BE49-F238E27FC236}">
                <a16:creationId xmlns:a16="http://schemas.microsoft.com/office/drawing/2014/main" id="{E029F0B0-EDB9-FF4B-8480-B3F03A61C1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13047" y="274559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8" name="Picture 51">
            <a:extLst>
              <a:ext uri="{FF2B5EF4-FFF2-40B4-BE49-F238E27FC236}">
                <a16:creationId xmlns:a16="http://schemas.microsoft.com/office/drawing/2014/main" id="{7958C728-0C8C-564C-84BE-47C4C088A4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11314" y="2121111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9" name="Picture 51">
            <a:extLst>
              <a:ext uri="{FF2B5EF4-FFF2-40B4-BE49-F238E27FC236}">
                <a16:creationId xmlns:a16="http://schemas.microsoft.com/office/drawing/2014/main" id="{307B47E2-94EC-5047-B498-941CFC6D0F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13047" y="3405321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1" name="Picture 51">
            <a:extLst>
              <a:ext uri="{FF2B5EF4-FFF2-40B4-BE49-F238E27FC236}">
                <a16:creationId xmlns:a16="http://schemas.microsoft.com/office/drawing/2014/main" id="{328C5CD9-358C-1340-A943-DC9107F4A5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13047" y="4039700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3" name="Picture 51">
            <a:extLst>
              <a:ext uri="{FF2B5EF4-FFF2-40B4-BE49-F238E27FC236}">
                <a16:creationId xmlns:a16="http://schemas.microsoft.com/office/drawing/2014/main" id="{6F3CE86A-E1CE-564A-B7F9-BDAD968843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16979" y="4674965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6" name="Picture 51">
            <a:extLst>
              <a:ext uri="{FF2B5EF4-FFF2-40B4-BE49-F238E27FC236}">
                <a16:creationId xmlns:a16="http://schemas.microsoft.com/office/drawing/2014/main" id="{C9AA5D11-B3DE-D847-B600-E3E258C19C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442109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9" name="Picture 51">
            <a:extLst>
              <a:ext uri="{FF2B5EF4-FFF2-40B4-BE49-F238E27FC236}">
                <a16:creationId xmlns:a16="http://schemas.microsoft.com/office/drawing/2014/main" id="{D4EFCAEE-B79E-2F45-B19D-2584B29B9C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442109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1" name="Picture 51">
            <a:extLst>
              <a:ext uri="{FF2B5EF4-FFF2-40B4-BE49-F238E27FC236}">
                <a16:creationId xmlns:a16="http://schemas.microsoft.com/office/drawing/2014/main" id="{84459B62-608C-D34A-9B36-FAD766C59E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442109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1" name="Picture 51">
            <a:extLst>
              <a:ext uri="{FF2B5EF4-FFF2-40B4-BE49-F238E27FC236}">
                <a16:creationId xmlns:a16="http://schemas.microsoft.com/office/drawing/2014/main" id="{9F298465-D60E-4049-A59B-E748545986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45983" y="3061125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2" name="Picture 51">
            <a:extLst>
              <a:ext uri="{FF2B5EF4-FFF2-40B4-BE49-F238E27FC236}">
                <a16:creationId xmlns:a16="http://schemas.microsoft.com/office/drawing/2014/main" id="{7FEDCC56-5E71-684B-AE9B-EF08AC25F8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47716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3" name="Picture 51">
            <a:extLst>
              <a:ext uri="{FF2B5EF4-FFF2-40B4-BE49-F238E27FC236}">
                <a16:creationId xmlns:a16="http://schemas.microsoft.com/office/drawing/2014/main" id="{DC5A0D52-351B-DF45-94EF-079534364B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45983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4" name="Picture 51">
            <a:extLst>
              <a:ext uri="{FF2B5EF4-FFF2-40B4-BE49-F238E27FC236}">
                <a16:creationId xmlns:a16="http://schemas.microsoft.com/office/drawing/2014/main" id="{E2B240BF-1696-8447-B88C-094507BB34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47716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5" name="Picture 51">
            <a:extLst>
              <a:ext uri="{FF2B5EF4-FFF2-40B4-BE49-F238E27FC236}">
                <a16:creationId xmlns:a16="http://schemas.microsoft.com/office/drawing/2014/main" id="{DE0077BD-86BF-4B4D-A48B-E63965EE68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47716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6" name="Picture 51">
            <a:extLst>
              <a:ext uri="{FF2B5EF4-FFF2-40B4-BE49-F238E27FC236}">
                <a16:creationId xmlns:a16="http://schemas.microsoft.com/office/drawing/2014/main" id="{6FBE03AC-1D13-EB48-B8A5-48C2A757AC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51648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7" name="Picture 51">
            <a:extLst>
              <a:ext uri="{FF2B5EF4-FFF2-40B4-BE49-F238E27FC236}">
                <a16:creationId xmlns:a16="http://schemas.microsoft.com/office/drawing/2014/main" id="{72853EB4-844C-2D4E-B23F-71B189C937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372237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8" name="Picture 51">
            <a:extLst>
              <a:ext uri="{FF2B5EF4-FFF2-40B4-BE49-F238E27FC236}">
                <a16:creationId xmlns:a16="http://schemas.microsoft.com/office/drawing/2014/main" id="{F15FFAE6-39CE-114C-B4A1-DD592D2989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370504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9" name="Picture 51">
            <a:extLst>
              <a:ext uri="{FF2B5EF4-FFF2-40B4-BE49-F238E27FC236}">
                <a16:creationId xmlns:a16="http://schemas.microsoft.com/office/drawing/2014/main" id="{6E767F7E-8C4C-5F47-8E04-0E42CB25F3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372237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0" name="Picture 51">
            <a:extLst>
              <a:ext uri="{FF2B5EF4-FFF2-40B4-BE49-F238E27FC236}">
                <a16:creationId xmlns:a16="http://schemas.microsoft.com/office/drawing/2014/main" id="{8AA81675-61E8-0742-AD9F-7D2435B673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372237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1" name="Picture 51">
            <a:extLst>
              <a:ext uri="{FF2B5EF4-FFF2-40B4-BE49-F238E27FC236}">
                <a16:creationId xmlns:a16="http://schemas.microsoft.com/office/drawing/2014/main" id="{930082CD-064A-9344-8B48-93A1F7C4C5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376169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2" name="Picture 51">
            <a:extLst>
              <a:ext uri="{FF2B5EF4-FFF2-40B4-BE49-F238E27FC236}">
                <a16:creationId xmlns:a16="http://schemas.microsoft.com/office/drawing/2014/main" id="{C82D0B77-95F3-0948-AACF-29B5AD2952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700690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3" name="Picture 51">
            <a:extLst>
              <a:ext uri="{FF2B5EF4-FFF2-40B4-BE49-F238E27FC236}">
                <a16:creationId xmlns:a16="http://schemas.microsoft.com/office/drawing/2014/main" id="{7FD6ADDE-E0AA-EC42-A544-6ABF3D554E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698957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4" name="Picture 51">
            <a:extLst>
              <a:ext uri="{FF2B5EF4-FFF2-40B4-BE49-F238E27FC236}">
                <a16:creationId xmlns:a16="http://schemas.microsoft.com/office/drawing/2014/main" id="{780F070E-9653-7749-88E8-A18F4E0777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700690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5" name="Picture 51">
            <a:extLst>
              <a:ext uri="{FF2B5EF4-FFF2-40B4-BE49-F238E27FC236}">
                <a16:creationId xmlns:a16="http://schemas.microsoft.com/office/drawing/2014/main" id="{B39AF6DA-940F-AB43-8A06-3FDF68CDE8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704622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6" name="Picture 51">
            <a:extLst>
              <a:ext uri="{FF2B5EF4-FFF2-40B4-BE49-F238E27FC236}">
                <a16:creationId xmlns:a16="http://schemas.microsoft.com/office/drawing/2014/main" id="{4DE00A44-BE83-E342-BB55-0C49510271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007298" y="3061125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7" name="Picture 51">
            <a:extLst>
              <a:ext uri="{FF2B5EF4-FFF2-40B4-BE49-F238E27FC236}">
                <a16:creationId xmlns:a16="http://schemas.microsoft.com/office/drawing/2014/main" id="{695EB270-F87B-164B-995D-0159E95878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009031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8" name="Picture 51">
            <a:extLst>
              <a:ext uri="{FF2B5EF4-FFF2-40B4-BE49-F238E27FC236}">
                <a16:creationId xmlns:a16="http://schemas.microsoft.com/office/drawing/2014/main" id="{C60B6D45-17C3-FD47-8C20-99353B2727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002639" y="2433761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9" name="Picture 51">
            <a:extLst>
              <a:ext uri="{FF2B5EF4-FFF2-40B4-BE49-F238E27FC236}">
                <a16:creationId xmlns:a16="http://schemas.microsoft.com/office/drawing/2014/main" id="{F9E80342-DFC0-BD47-AA44-F22DD88A06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007298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0" name="Picture 51">
            <a:extLst>
              <a:ext uri="{FF2B5EF4-FFF2-40B4-BE49-F238E27FC236}">
                <a16:creationId xmlns:a16="http://schemas.microsoft.com/office/drawing/2014/main" id="{CB0242E9-10F8-DB4F-8DCE-CCF878A27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009031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1" name="Picture 51">
            <a:extLst>
              <a:ext uri="{FF2B5EF4-FFF2-40B4-BE49-F238E27FC236}">
                <a16:creationId xmlns:a16="http://schemas.microsoft.com/office/drawing/2014/main" id="{BC870BAF-9ACC-1B4D-9061-7454B1C04A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012963" y="371961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2" name="Picture 51">
            <a:extLst>
              <a:ext uri="{FF2B5EF4-FFF2-40B4-BE49-F238E27FC236}">
                <a16:creationId xmlns:a16="http://schemas.microsoft.com/office/drawing/2014/main" id="{85806F10-1A3B-EA4F-8EFE-B55E6E7B17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009031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3" name="Picture 51">
            <a:extLst>
              <a:ext uri="{FF2B5EF4-FFF2-40B4-BE49-F238E27FC236}">
                <a16:creationId xmlns:a16="http://schemas.microsoft.com/office/drawing/2014/main" id="{BF52D674-D6AA-024F-A596-FA538172A9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009031" y="4345684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4" name="Picture 51">
            <a:extLst>
              <a:ext uri="{FF2B5EF4-FFF2-40B4-BE49-F238E27FC236}">
                <a16:creationId xmlns:a16="http://schemas.microsoft.com/office/drawing/2014/main" id="{AD407671-4D00-6447-A2F4-BC50A81B4D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012963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5" name="Picture 51">
            <a:extLst>
              <a:ext uri="{FF2B5EF4-FFF2-40B4-BE49-F238E27FC236}">
                <a16:creationId xmlns:a16="http://schemas.microsoft.com/office/drawing/2014/main" id="{952EA5AF-F9BC-794C-9EB3-49EC2BB5EE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296400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6" name="Picture 51">
            <a:extLst>
              <a:ext uri="{FF2B5EF4-FFF2-40B4-BE49-F238E27FC236}">
                <a16:creationId xmlns:a16="http://schemas.microsoft.com/office/drawing/2014/main" id="{8D4F7CB9-E314-D348-8BED-F85F95F0F4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296400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7" name="Picture 51">
            <a:extLst>
              <a:ext uri="{FF2B5EF4-FFF2-40B4-BE49-F238E27FC236}">
                <a16:creationId xmlns:a16="http://schemas.microsoft.com/office/drawing/2014/main" id="{DB4761B9-8D53-1D40-B44C-ED361812FE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296400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8" name="Picture 51">
            <a:extLst>
              <a:ext uri="{FF2B5EF4-FFF2-40B4-BE49-F238E27FC236}">
                <a16:creationId xmlns:a16="http://schemas.microsoft.com/office/drawing/2014/main" id="{2D4741B0-0491-4547-A1EE-6205B19A1E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587498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9" name="Picture 51">
            <a:extLst>
              <a:ext uri="{FF2B5EF4-FFF2-40B4-BE49-F238E27FC236}">
                <a16:creationId xmlns:a16="http://schemas.microsoft.com/office/drawing/2014/main" id="{A8A44CF0-7467-BA45-9811-966E32BDD6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581106" y="2433761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0" name="Picture 51">
            <a:extLst>
              <a:ext uri="{FF2B5EF4-FFF2-40B4-BE49-F238E27FC236}">
                <a16:creationId xmlns:a16="http://schemas.microsoft.com/office/drawing/2014/main" id="{BF3DA065-ED4B-CE41-BAA8-6D3F8A0558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585765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1" name="Picture 51">
            <a:extLst>
              <a:ext uri="{FF2B5EF4-FFF2-40B4-BE49-F238E27FC236}">
                <a16:creationId xmlns:a16="http://schemas.microsoft.com/office/drawing/2014/main" id="{AA39864D-69FE-2540-A07C-1BB57740CE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587498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2" name="Picture 51">
            <a:extLst>
              <a:ext uri="{FF2B5EF4-FFF2-40B4-BE49-F238E27FC236}">
                <a16:creationId xmlns:a16="http://schemas.microsoft.com/office/drawing/2014/main" id="{0C6B9614-414B-8248-8168-E103326D6D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587498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3" name="Picture 51">
            <a:extLst>
              <a:ext uri="{FF2B5EF4-FFF2-40B4-BE49-F238E27FC236}">
                <a16:creationId xmlns:a16="http://schemas.microsoft.com/office/drawing/2014/main" id="{4A79BA34-FAF6-9745-A288-5BA5749567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587498" y="4345684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4" name="Picture 51">
            <a:extLst>
              <a:ext uri="{FF2B5EF4-FFF2-40B4-BE49-F238E27FC236}">
                <a16:creationId xmlns:a16="http://schemas.microsoft.com/office/drawing/2014/main" id="{FB6AEC54-1AD4-7844-A6FB-37A482949C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591430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5" name="Picture 51">
            <a:extLst>
              <a:ext uri="{FF2B5EF4-FFF2-40B4-BE49-F238E27FC236}">
                <a16:creationId xmlns:a16="http://schemas.microsoft.com/office/drawing/2014/main" id="{6BBB62FF-B29B-2E48-B19B-202A2B7625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18341" y="3061125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6" name="Picture 51">
            <a:extLst>
              <a:ext uri="{FF2B5EF4-FFF2-40B4-BE49-F238E27FC236}">
                <a16:creationId xmlns:a16="http://schemas.microsoft.com/office/drawing/2014/main" id="{B3AB76B2-0523-194C-AE60-AB374C872D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20074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7" name="Picture 51">
            <a:extLst>
              <a:ext uri="{FF2B5EF4-FFF2-40B4-BE49-F238E27FC236}">
                <a16:creationId xmlns:a16="http://schemas.microsoft.com/office/drawing/2014/main" id="{9675FE6D-BE9B-F240-AAB3-6841E80A70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18341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8" name="Picture 51">
            <a:extLst>
              <a:ext uri="{FF2B5EF4-FFF2-40B4-BE49-F238E27FC236}">
                <a16:creationId xmlns:a16="http://schemas.microsoft.com/office/drawing/2014/main" id="{E5599B8F-EC39-1740-BFFA-71DBADE182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20074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9" name="Picture 51">
            <a:extLst>
              <a:ext uri="{FF2B5EF4-FFF2-40B4-BE49-F238E27FC236}">
                <a16:creationId xmlns:a16="http://schemas.microsoft.com/office/drawing/2014/main" id="{73D3F20C-9C9D-3545-B867-8E24BA5D89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24006" y="371961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0" name="Picture 51">
            <a:extLst>
              <a:ext uri="{FF2B5EF4-FFF2-40B4-BE49-F238E27FC236}">
                <a16:creationId xmlns:a16="http://schemas.microsoft.com/office/drawing/2014/main" id="{635D7204-9890-4D45-A80F-04A612868B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20074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1" name="Picture 51">
            <a:extLst>
              <a:ext uri="{FF2B5EF4-FFF2-40B4-BE49-F238E27FC236}">
                <a16:creationId xmlns:a16="http://schemas.microsoft.com/office/drawing/2014/main" id="{2C12CF84-D1EF-454C-A857-BF33A46AFB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24006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2" name="Picture 51">
            <a:extLst>
              <a:ext uri="{FF2B5EF4-FFF2-40B4-BE49-F238E27FC236}">
                <a16:creationId xmlns:a16="http://schemas.microsoft.com/office/drawing/2014/main" id="{7884CBE9-431D-5A42-A086-EF32B8E221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222726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3" name="Picture 51">
            <a:extLst>
              <a:ext uri="{FF2B5EF4-FFF2-40B4-BE49-F238E27FC236}">
                <a16:creationId xmlns:a16="http://schemas.microsoft.com/office/drawing/2014/main" id="{9C38D5A3-77E2-334D-9186-FEC85315F1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224459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4" name="Picture 51">
            <a:extLst>
              <a:ext uri="{FF2B5EF4-FFF2-40B4-BE49-F238E27FC236}">
                <a16:creationId xmlns:a16="http://schemas.microsoft.com/office/drawing/2014/main" id="{EA6C3FD8-2D20-AD4F-A7D8-0A7A23C07E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228391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6" name="Picture 51">
            <a:extLst>
              <a:ext uri="{FF2B5EF4-FFF2-40B4-BE49-F238E27FC236}">
                <a16:creationId xmlns:a16="http://schemas.microsoft.com/office/drawing/2014/main" id="{AB448C36-857B-1643-9AF9-2F70641678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570285" y="3057426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7" name="Picture 51">
            <a:extLst>
              <a:ext uri="{FF2B5EF4-FFF2-40B4-BE49-F238E27FC236}">
                <a16:creationId xmlns:a16="http://schemas.microsoft.com/office/drawing/2014/main" id="{DCFAE360-065C-4743-A1C0-92D9507436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572018" y="2733960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8" name="Picture 51">
            <a:extLst>
              <a:ext uri="{FF2B5EF4-FFF2-40B4-BE49-F238E27FC236}">
                <a16:creationId xmlns:a16="http://schemas.microsoft.com/office/drawing/2014/main" id="{4D67CD5B-C80E-1749-B660-01372C0995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565626" y="24300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9" name="Picture 51">
            <a:extLst>
              <a:ext uri="{FF2B5EF4-FFF2-40B4-BE49-F238E27FC236}">
                <a16:creationId xmlns:a16="http://schemas.microsoft.com/office/drawing/2014/main" id="{EDD20215-FE5B-2748-B70F-B655B07D69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570285" y="2109474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0" name="Picture 51">
            <a:extLst>
              <a:ext uri="{FF2B5EF4-FFF2-40B4-BE49-F238E27FC236}">
                <a16:creationId xmlns:a16="http://schemas.microsoft.com/office/drawing/2014/main" id="{03951693-25EE-C84A-AF28-5A1AD14893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572018" y="3393684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1" name="Picture 51">
            <a:extLst>
              <a:ext uri="{FF2B5EF4-FFF2-40B4-BE49-F238E27FC236}">
                <a16:creationId xmlns:a16="http://schemas.microsoft.com/office/drawing/2014/main" id="{0B55A340-5659-E449-ABC6-90A7498E16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575950" y="371591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2" name="Picture 51">
            <a:extLst>
              <a:ext uri="{FF2B5EF4-FFF2-40B4-BE49-F238E27FC236}">
                <a16:creationId xmlns:a16="http://schemas.microsoft.com/office/drawing/2014/main" id="{991A6622-078B-374D-9B13-8644769937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572018" y="402806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3" name="Picture 51">
            <a:extLst>
              <a:ext uri="{FF2B5EF4-FFF2-40B4-BE49-F238E27FC236}">
                <a16:creationId xmlns:a16="http://schemas.microsoft.com/office/drawing/2014/main" id="{68D61435-B8D2-1B4E-AF66-E80E37CDD9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572018" y="4341985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4" name="Picture 51">
            <a:extLst>
              <a:ext uri="{FF2B5EF4-FFF2-40B4-BE49-F238E27FC236}">
                <a16:creationId xmlns:a16="http://schemas.microsoft.com/office/drawing/2014/main" id="{D2A6642D-A269-D84B-9058-D5118BC7D7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575950" y="4663328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185" name="Group 184">
            <a:extLst>
              <a:ext uri="{FF2B5EF4-FFF2-40B4-BE49-F238E27FC236}">
                <a16:creationId xmlns:a16="http://schemas.microsoft.com/office/drawing/2014/main" id="{E9697D1A-7CD6-1941-952D-5A913A51E056}"/>
              </a:ext>
            </a:extLst>
          </p:cNvPr>
          <p:cNvGrpSpPr/>
          <p:nvPr/>
        </p:nvGrpSpPr>
        <p:grpSpPr>
          <a:xfrm>
            <a:off x="2374341" y="1576160"/>
            <a:ext cx="328840" cy="328840"/>
            <a:chOff x="2374341" y="1576160"/>
            <a:chExt cx="328840" cy="328840"/>
          </a:xfrm>
        </p:grpSpPr>
        <p:sp>
          <p:nvSpPr>
            <p:cNvPr id="186" name="Rectangle 185">
              <a:extLst>
                <a:ext uri="{FF2B5EF4-FFF2-40B4-BE49-F238E27FC236}">
                  <a16:creationId xmlns:a16="http://schemas.microsoft.com/office/drawing/2014/main" id="{B54F6FFF-EFB6-DE44-ABF9-E29A078987A7}"/>
                </a:ext>
              </a:extLst>
            </p:cNvPr>
            <p:cNvSpPr/>
            <p:nvPr/>
          </p:nvSpPr>
          <p:spPr>
            <a:xfrm>
              <a:off x="2374341" y="1576160"/>
              <a:ext cx="328840" cy="328840"/>
            </a:xfrm>
            <a:prstGeom prst="rect">
              <a:avLst/>
            </a:prstGeom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58774D50-E34B-744C-95AE-7C10A9B3C076}"/>
                </a:ext>
              </a:extLst>
            </p:cNvPr>
            <p:cNvCxnSpPr/>
            <p:nvPr/>
          </p:nvCxnSpPr>
          <p:spPr>
            <a:xfrm>
              <a:off x="2374341" y="1576160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C4648FBD-375D-2445-A448-CE7A44207F8A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209921" y="1740580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0" name="TextBox 189">
            <a:extLst>
              <a:ext uri="{FF2B5EF4-FFF2-40B4-BE49-F238E27FC236}">
                <a16:creationId xmlns:a16="http://schemas.microsoft.com/office/drawing/2014/main" id="{32025C44-4AD5-4142-89AE-2A4FC90056AC}"/>
              </a:ext>
            </a:extLst>
          </p:cNvPr>
          <p:cNvSpPr txBox="1"/>
          <p:nvPr/>
        </p:nvSpPr>
        <p:spPr>
          <a:xfrm>
            <a:off x="2286000" y="2052935"/>
            <a:ext cx="12618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rgbClr val="CC00CC"/>
                </a:solidFill>
              </a:rPr>
              <a:t>SOUTH</a:t>
            </a:r>
          </a:p>
        </p:txBody>
      </p:sp>
    </p:spTree>
    <p:extLst>
      <p:ext uri="{BB962C8B-B14F-4D97-AF65-F5344CB8AC3E}">
        <p14:creationId xmlns:p14="http://schemas.microsoft.com/office/powerpoint/2010/main" val="1704630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3" fill="hold">
                      <p:stCondLst>
                        <p:cond delay="indefinite"/>
                      </p:stCondLst>
                      <p:childTnLst>
                        <p:par>
                          <p:cTn id="214" fill="hold">
                            <p:stCondLst>
                              <p:cond delay="0"/>
                            </p:stCondLst>
                            <p:childTnLst>
                              <p:par>
                                <p:cTn id="2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0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29B555-E7F0-4D4F-A763-BAB6E34E2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Localization 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2F36D-6A0A-9343-965D-AD5F3E024A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397002"/>
            <a:ext cx="3151809" cy="4729164"/>
          </a:xfrm>
        </p:spPr>
        <p:txBody>
          <a:bodyPr/>
          <a:lstStyle/>
          <a:p>
            <a:r>
              <a:rPr lang="en-US" dirty="0"/>
              <a:t>Percept 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4B4DA54-FEC4-FB4F-9E4A-168F557C5F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8825" y="1859170"/>
            <a:ext cx="6287001" cy="3426062"/>
          </a:xfrm>
          <a:prstGeom prst="rect">
            <a:avLst/>
          </a:prstGeom>
        </p:spPr>
      </p:pic>
      <p:pic>
        <p:nvPicPr>
          <p:cNvPr id="36" name="Picture 51">
            <a:extLst>
              <a:ext uri="{FF2B5EF4-FFF2-40B4-BE49-F238E27FC236}">
                <a16:creationId xmlns:a16="http://schemas.microsoft.com/office/drawing/2014/main" id="{754F1C79-CDC8-6C46-9C81-9D45962441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27707" y="243145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6" name="Picture 51">
            <a:extLst>
              <a:ext uri="{FF2B5EF4-FFF2-40B4-BE49-F238E27FC236}">
                <a16:creationId xmlns:a16="http://schemas.microsoft.com/office/drawing/2014/main" id="{20456B0D-422F-8A4B-8B53-14698EE9EC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29496" y="3055938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8" name="Picture 51">
            <a:extLst>
              <a:ext uri="{FF2B5EF4-FFF2-40B4-BE49-F238E27FC236}">
                <a16:creationId xmlns:a16="http://schemas.microsoft.com/office/drawing/2014/main" id="{7F353A25-6862-F84E-A73A-112B9250B4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38035" y="243145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0" name="Picture 51">
            <a:extLst>
              <a:ext uri="{FF2B5EF4-FFF2-40B4-BE49-F238E27FC236}">
                <a16:creationId xmlns:a16="http://schemas.microsoft.com/office/drawing/2014/main" id="{BF3DA065-ED4B-CE41-BAA8-6D3F8A0558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585765" y="243145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185" name="Group 184">
            <a:extLst>
              <a:ext uri="{FF2B5EF4-FFF2-40B4-BE49-F238E27FC236}">
                <a16:creationId xmlns:a16="http://schemas.microsoft.com/office/drawing/2014/main" id="{E9697D1A-7CD6-1941-952D-5A913A51E056}"/>
              </a:ext>
            </a:extLst>
          </p:cNvPr>
          <p:cNvGrpSpPr/>
          <p:nvPr/>
        </p:nvGrpSpPr>
        <p:grpSpPr>
          <a:xfrm>
            <a:off x="2374341" y="1576160"/>
            <a:ext cx="328840" cy="328840"/>
            <a:chOff x="2374341" y="1576160"/>
            <a:chExt cx="328840" cy="328840"/>
          </a:xfrm>
        </p:grpSpPr>
        <p:sp>
          <p:nvSpPr>
            <p:cNvPr id="186" name="Rectangle 185">
              <a:extLst>
                <a:ext uri="{FF2B5EF4-FFF2-40B4-BE49-F238E27FC236}">
                  <a16:creationId xmlns:a16="http://schemas.microsoft.com/office/drawing/2014/main" id="{B54F6FFF-EFB6-DE44-ABF9-E29A078987A7}"/>
                </a:ext>
              </a:extLst>
            </p:cNvPr>
            <p:cNvSpPr/>
            <p:nvPr/>
          </p:nvSpPr>
          <p:spPr>
            <a:xfrm>
              <a:off x="2374341" y="1576160"/>
              <a:ext cx="328840" cy="328840"/>
            </a:xfrm>
            <a:prstGeom prst="rect">
              <a:avLst/>
            </a:prstGeom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58774D50-E34B-744C-95AE-7C10A9B3C076}"/>
                </a:ext>
              </a:extLst>
            </p:cNvPr>
            <p:cNvCxnSpPr/>
            <p:nvPr/>
          </p:nvCxnSpPr>
          <p:spPr>
            <a:xfrm>
              <a:off x="2374341" y="1576160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C4648FBD-375D-2445-A448-CE7A44207F8A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209921" y="1740580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0" name="TextBox 189">
            <a:extLst>
              <a:ext uri="{FF2B5EF4-FFF2-40B4-BE49-F238E27FC236}">
                <a16:creationId xmlns:a16="http://schemas.microsoft.com/office/drawing/2014/main" id="{32025C44-4AD5-4142-89AE-2A4FC90056AC}"/>
              </a:ext>
            </a:extLst>
          </p:cNvPr>
          <p:cNvSpPr txBox="1"/>
          <p:nvPr/>
        </p:nvSpPr>
        <p:spPr>
          <a:xfrm>
            <a:off x="2286000" y="2052935"/>
            <a:ext cx="12618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rgbClr val="CC00CC"/>
                </a:solidFill>
              </a:rPr>
              <a:t>SOUTH</a:t>
            </a: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7305ED8F-E4B1-3146-A6CE-6ADAB2BBCFA3}"/>
              </a:ext>
            </a:extLst>
          </p:cNvPr>
          <p:cNvGrpSpPr/>
          <p:nvPr/>
        </p:nvGrpSpPr>
        <p:grpSpPr>
          <a:xfrm rot="16200000">
            <a:off x="2374341" y="2728314"/>
            <a:ext cx="328840" cy="328840"/>
            <a:chOff x="2374341" y="1576160"/>
            <a:chExt cx="328840" cy="328840"/>
          </a:xfrm>
        </p:grpSpPr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B7DF10D1-DB4C-1949-B0DC-2BBF781AF74E}"/>
                </a:ext>
              </a:extLst>
            </p:cNvPr>
            <p:cNvSpPr/>
            <p:nvPr/>
          </p:nvSpPr>
          <p:spPr>
            <a:xfrm>
              <a:off x="2374341" y="1576160"/>
              <a:ext cx="328840" cy="328840"/>
            </a:xfrm>
            <a:prstGeom prst="rect">
              <a:avLst/>
            </a:prstGeom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30331D25-FB95-B740-9760-EB6A6C14EA19}"/>
                </a:ext>
              </a:extLst>
            </p:cNvPr>
            <p:cNvCxnSpPr/>
            <p:nvPr/>
          </p:nvCxnSpPr>
          <p:spPr>
            <a:xfrm>
              <a:off x="2374341" y="1576160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C0AE6EEA-6252-3942-8651-9A7BF4B1E3C6}"/>
                </a:ext>
              </a:extLst>
            </p:cNvPr>
            <p:cNvCxnSpPr/>
            <p:nvPr/>
          </p:nvCxnSpPr>
          <p:spPr>
            <a:xfrm>
              <a:off x="2374341" y="1903141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4" name="TextBox 123">
            <a:extLst>
              <a:ext uri="{FF2B5EF4-FFF2-40B4-BE49-F238E27FC236}">
                <a16:creationId xmlns:a16="http://schemas.microsoft.com/office/drawing/2014/main" id="{E5419254-9976-A34B-95FA-3C8B369011B2}"/>
              </a:ext>
            </a:extLst>
          </p:cNvPr>
          <p:cNvSpPr txBox="1"/>
          <p:nvPr/>
        </p:nvSpPr>
        <p:spPr>
          <a:xfrm>
            <a:off x="2286000" y="3249117"/>
            <a:ext cx="12618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rgbClr val="CC00CC"/>
                </a:solidFill>
              </a:rPr>
              <a:t>SOUTH</a:t>
            </a:r>
          </a:p>
        </p:txBody>
      </p:sp>
    </p:spTree>
    <p:extLst>
      <p:ext uri="{BB962C8B-B14F-4D97-AF65-F5344CB8AC3E}">
        <p14:creationId xmlns:p14="http://schemas.microsoft.com/office/powerpoint/2010/main" val="1467275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4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29B555-E7F0-4D4F-A763-BAB6E34E2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Localization 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2F36D-6A0A-9343-965D-AD5F3E024A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397002"/>
            <a:ext cx="3151809" cy="4729164"/>
          </a:xfrm>
        </p:spPr>
        <p:txBody>
          <a:bodyPr/>
          <a:lstStyle/>
          <a:p>
            <a:r>
              <a:rPr lang="en-US" dirty="0"/>
              <a:t>Percept 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4B4DA54-FEC4-FB4F-9E4A-168F557C5F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8825" y="1859170"/>
            <a:ext cx="6287001" cy="3426062"/>
          </a:xfrm>
          <a:prstGeom prst="rect">
            <a:avLst/>
          </a:prstGeom>
        </p:spPr>
      </p:pic>
      <p:pic>
        <p:nvPicPr>
          <p:cNvPr id="36" name="Picture 51">
            <a:extLst>
              <a:ext uri="{FF2B5EF4-FFF2-40B4-BE49-F238E27FC236}">
                <a16:creationId xmlns:a16="http://schemas.microsoft.com/office/drawing/2014/main" id="{754F1C79-CDC8-6C46-9C81-9D45962441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27707" y="2743200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6" name="Picture 51">
            <a:extLst>
              <a:ext uri="{FF2B5EF4-FFF2-40B4-BE49-F238E27FC236}">
                <a16:creationId xmlns:a16="http://schemas.microsoft.com/office/drawing/2014/main" id="{20456B0D-422F-8A4B-8B53-14698EE9EC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29496" y="3367686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8" name="Picture 51">
            <a:extLst>
              <a:ext uri="{FF2B5EF4-FFF2-40B4-BE49-F238E27FC236}">
                <a16:creationId xmlns:a16="http://schemas.microsoft.com/office/drawing/2014/main" id="{7F353A25-6862-F84E-A73A-112B9250B4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38035" y="2743200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0" name="Picture 51">
            <a:extLst>
              <a:ext uri="{FF2B5EF4-FFF2-40B4-BE49-F238E27FC236}">
                <a16:creationId xmlns:a16="http://schemas.microsoft.com/office/drawing/2014/main" id="{BF3DA065-ED4B-CE41-BAA8-6D3F8A0558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585765" y="2743200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185" name="Group 184">
            <a:extLst>
              <a:ext uri="{FF2B5EF4-FFF2-40B4-BE49-F238E27FC236}">
                <a16:creationId xmlns:a16="http://schemas.microsoft.com/office/drawing/2014/main" id="{E9697D1A-7CD6-1941-952D-5A913A51E056}"/>
              </a:ext>
            </a:extLst>
          </p:cNvPr>
          <p:cNvGrpSpPr/>
          <p:nvPr/>
        </p:nvGrpSpPr>
        <p:grpSpPr>
          <a:xfrm>
            <a:off x="2374341" y="1576160"/>
            <a:ext cx="328840" cy="328840"/>
            <a:chOff x="2374341" y="1576160"/>
            <a:chExt cx="328840" cy="328840"/>
          </a:xfrm>
        </p:grpSpPr>
        <p:sp>
          <p:nvSpPr>
            <p:cNvPr id="186" name="Rectangle 185">
              <a:extLst>
                <a:ext uri="{FF2B5EF4-FFF2-40B4-BE49-F238E27FC236}">
                  <a16:creationId xmlns:a16="http://schemas.microsoft.com/office/drawing/2014/main" id="{B54F6FFF-EFB6-DE44-ABF9-E29A078987A7}"/>
                </a:ext>
              </a:extLst>
            </p:cNvPr>
            <p:cNvSpPr/>
            <p:nvPr/>
          </p:nvSpPr>
          <p:spPr>
            <a:xfrm>
              <a:off x="2374341" y="1576160"/>
              <a:ext cx="328840" cy="328840"/>
            </a:xfrm>
            <a:prstGeom prst="rect">
              <a:avLst/>
            </a:prstGeom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58774D50-E34B-744C-95AE-7C10A9B3C076}"/>
                </a:ext>
              </a:extLst>
            </p:cNvPr>
            <p:cNvCxnSpPr/>
            <p:nvPr/>
          </p:nvCxnSpPr>
          <p:spPr>
            <a:xfrm>
              <a:off x="2374341" y="1576160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C4648FBD-375D-2445-A448-CE7A44207F8A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209921" y="1740580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0" name="TextBox 189">
            <a:extLst>
              <a:ext uri="{FF2B5EF4-FFF2-40B4-BE49-F238E27FC236}">
                <a16:creationId xmlns:a16="http://schemas.microsoft.com/office/drawing/2014/main" id="{32025C44-4AD5-4142-89AE-2A4FC90056AC}"/>
              </a:ext>
            </a:extLst>
          </p:cNvPr>
          <p:cNvSpPr txBox="1"/>
          <p:nvPr/>
        </p:nvSpPr>
        <p:spPr>
          <a:xfrm>
            <a:off x="2286000" y="2052935"/>
            <a:ext cx="12618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rgbClr val="CC00CC"/>
                </a:solidFill>
              </a:rPr>
              <a:t>SOUTH</a:t>
            </a: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7305ED8F-E4B1-3146-A6CE-6ADAB2BBCFA3}"/>
              </a:ext>
            </a:extLst>
          </p:cNvPr>
          <p:cNvGrpSpPr/>
          <p:nvPr/>
        </p:nvGrpSpPr>
        <p:grpSpPr>
          <a:xfrm rot="16200000">
            <a:off x="2374341" y="2728314"/>
            <a:ext cx="328840" cy="328840"/>
            <a:chOff x="2374341" y="1576160"/>
            <a:chExt cx="328840" cy="328840"/>
          </a:xfrm>
        </p:grpSpPr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B7DF10D1-DB4C-1949-B0DC-2BBF781AF74E}"/>
                </a:ext>
              </a:extLst>
            </p:cNvPr>
            <p:cNvSpPr/>
            <p:nvPr/>
          </p:nvSpPr>
          <p:spPr>
            <a:xfrm>
              <a:off x="2374341" y="1576160"/>
              <a:ext cx="328840" cy="328840"/>
            </a:xfrm>
            <a:prstGeom prst="rect">
              <a:avLst/>
            </a:prstGeom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30331D25-FB95-B740-9760-EB6A6C14EA19}"/>
                </a:ext>
              </a:extLst>
            </p:cNvPr>
            <p:cNvCxnSpPr/>
            <p:nvPr/>
          </p:nvCxnSpPr>
          <p:spPr>
            <a:xfrm>
              <a:off x="2374341" y="1576160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C0AE6EEA-6252-3942-8651-9A7BF4B1E3C6}"/>
                </a:ext>
              </a:extLst>
            </p:cNvPr>
            <p:cNvCxnSpPr/>
            <p:nvPr/>
          </p:nvCxnSpPr>
          <p:spPr>
            <a:xfrm>
              <a:off x="2374341" y="1903141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4" name="TextBox 123">
            <a:extLst>
              <a:ext uri="{FF2B5EF4-FFF2-40B4-BE49-F238E27FC236}">
                <a16:creationId xmlns:a16="http://schemas.microsoft.com/office/drawing/2014/main" id="{E5419254-9976-A34B-95FA-3C8B369011B2}"/>
              </a:ext>
            </a:extLst>
          </p:cNvPr>
          <p:cNvSpPr txBox="1"/>
          <p:nvPr/>
        </p:nvSpPr>
        <p:spPr>
          <a:xfrm>
            <a:off x="2286000" y="3249117"/>
            <a:ext cx="12618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rgbClr val="CC00CC"/>
                </a:solidFill>
              </a:rPr>
              <a:t>SOUTH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6FB30C5-9E69-7148-907C-1AB0CD3A09B7}"/>
              </a:ext>
            </a:extLst>
          </p:cNvPr>
          <p:cNvGrpSpPr/>
          <p:nvPr/>
        </p:nvGrpSpPr>
        <p:grpSpPr>
          <a:xfrm rot="16200000">
            <a:off x="2372482" y="3902745"/>
            <a:ext cx="328840" cy="328840"/>
            <a:chOff x="2374341" y="1576160"/>
            <a:chExt cx="328840" cy="32884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654EE3DD-C6D9-924A-8245-36E46460E29F}"/>
                </a:ext>
              </a:extLst>
            </p:cNvPr>
            <p:cNvSpPr/>
            <p:nvPr/>
          </p:nvSpPr>
          <p:spPr>
            <a:xfrm>
              <a:off x="2374341" y="1576160"/>
              <a:ext cx="328840" cy="328840"/>
            </a:xfrm>
            <a:prstGeom prst="rect">
              <a:avLst/>
            </a:prstGeom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70C33F87-4829-7841-A702-6C2005B57742}"/>
                </a:ext>
              </a:extLst>
            </p:cNvPr>
            <p:cNvCxnSpPr/>
            <p:nvPr/>
          </p:nvCxnSpPr>
          <p:spPr>
            <a:xfrm>
              <a:off x="2374341" y="1576160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85B9C6B4-B264-E44D-A869-E4440CDB48FF}"/>
                </a:ext>
              </a:extLst>
            </p:cNvPr>
            <p:cNvCxnSpPr/>
            <p:nvPr/>
          </p:nvCxnSpPr>
          <p:spPr>
            <a:xfrm>
              <a:off x="2374341" y="1903141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90677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29B555-E7F0-4D4F-A763-BAB6E34E2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Localization 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2F36D-6A0A-9343-965D-AD5F3E024A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397002"/>
            <a:ext cx="3151809" cy="4729164"/>
          </a:xfrm>
        </p:spPr>
        <p:txBody>
          <a:bodyPr/>
          <a:lstStyle/>
          <a:p>
            <a:r>
              <a:rPr lang="en-US" dirty="0"/>
              <a:t>Percept 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4B4DA54-FEC4-FB4F-9E4A-168F557C5F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8825" y="1859170"/>
            <a:ext cx="6287001" cy="3426062"/>
          </a:xfrm>
          <a:prstGeom prst="rect">
            <a:avLst/>
          </a:prstGeom>
        </p:spPr>
      </p:pic>
      <p:pic>
        <p:nvPicPr>
          <p:cNvPr id="33" name="Picture 51">
            <a:extLst>
              <a:ext uri="{FF2B5EF4-FFF2-40B4-BE49-F238E27FC236}">
                <a16:creationId xmlns:a16="http://schemas.microsoft.com/office/drawing/2014/main" id="{12E7B01D-0C53-684B-8765-BC3C43F9C2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27707" y="3061125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4" name="Picture 51">
            <a:extLst>
              <a:ext uri="{FF2B5EF4-FFF2-40B4-BE49-F238E27FC236}">
                <a16:creationId xmlns:a16="http://schemas.microsoft.com/office/drawing/2014/main" id="{6B3FC07E-5F0A-F74A-A601-9CC4481A6B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29440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5" name="Picture 51">
            <a:extLst>
              <a:ext uri="{FF2B5EF4-FFF2-40B4-BE49-F238E27FC236}">
                <a16:creationId xmlns:a16="http://schemas.microsoft.com/office/drawing/2014/main" id="{72EE4CEE-71FD-AA44-88E7-420D05E833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23048" y="2433761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6" name="Picture 51">
            <a:extLst>
              <a:ext uri="{FF2B5EF4-FFF2-40B4-BE49-F238E27FC236}">
                <a16:creationId xmlns:a16="http://schemas.microsoft.com/office/drawing/2014/main" id="{754F1C79-CDC8-6C46-9C81-9D45962441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27707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8" name="Picture 51">
            <a:extLst>
              <a:ext uri="{FF2B5EF4-FFF2-40B4-BE49-F238E27FC236}">
                <a16:creationId xmlns:a16="http://schemas.microsoft.com/office/drawing/2014/main" id="{392C835B-564A-0A4A-BBD2-71DB78C5DC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29440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9" name="Picture 51">
            <a:extLst>
              <a:ext uri="{FF2B5EF4-FFF2-40B4-BE49-F238E27FC236}">
                <a16:creationId xmlns:a16="http://schemas.microsoft.com/office/drawing/2014/main" id="{53B4DF99-DC73-D14E-8F56-A0DD276393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33372" y="371961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0" name="Picture 51">
            <a:extLst>
              <a:ext uri="{FF2B5EF4-FFF2-40B4-BE49-F238E27FC236}">
                <a16:creationId xmlns:a16="http://schemas.microsoft.com/office/drawing/2014/main" id="{F180CCAB-A64F-7A46-A740-0E05A59A0C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29440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" name="Picture 51">
            <a:extLst>
              <a:ext uri="{FF2B5EF4-FFF2-40B4-BE49-F238E27FC236}">
                <a16:creationId xmlns:a16="http://schemas.microsoft.com/office/drawing/2014/main" id="{832F6293-A513-4948-A3F6-520A81907F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29440" y="4345684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2" name="Picture 51">
            <a:extLst>
              <a:ext uri="{FF2B5EF4-FFF2-40B4-BE49-F238E27FC236}">
                <a16:creationId xmlns:a16="http://schemas.microsoft.com/office/drawing/2014/main" id="{218EB61F-46C2-914C-A0B6-4A055CF0CE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33372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8" name="Picture 51">
            <a:extLst>
              <a:ext uri="{FF2B5EF4-FFF2-40B4-BE49-F238E27FC236}">
                <a16:creationId xmlns:a16="http://schemas.microsoft.com/office/drawing/2014/main" id="{C92EE579-B93C-CE45-B0CE-8A3D33CBDD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468739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9" name="Picture 51">
            <a:extLst>
              <a:ext uri="{FF2B5EF4-FFF2-40B4-BE49-F238E27FC236}">
                <a16:creationId xmlns:a16="http://schemas.microsoft.com/office/drawing/2014/main" id="{361266CE-0684-2E4E-9FA6-F7E8B2AF5B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470472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3" name="Picture 51">
            <a:extLst>
              <a:ext uri="{FF2B5EF4-FFF2-40B4-BE49-F238E27FC236}">
                <a16:creationId xmlns:a16="http://schemas.microsoft.com/office/drawing/2014/main" id="{8BF9EC7F-8271-6344-B3FD-E31823B230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474404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5" name="Picture 51">
            <a:extLst>
              <a:ext uri="{FF2B5EF4-FFF2-40B4-BE49-F238E27FC236}">
                <a16:creationId xmlns:a16="http://schemas.microsoft.com/office/drawing/2014/main" id="{3D2E0790-DF52-E047-AF4E-844306588A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27763" y="3061125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6" name="Picture 51">
            <a:extLst>
              <a:ext uri="{FF2B5EF4-FFF2-40B4-BE49-F238E27FC236}">
                <a16:creationId xmlns:a16="http://schemas.microsoft.com/office/drawing/2014/main" id="{20456B0D-422F-8A4B-8B53-14698EE9EC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29496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8" name="Picture 51">
            <a:extLst>
              <a:ext uri="{FF2B5EF4-FFF2-40B4-BE49-F238E27FC236}">
                <a16:creationId xmlns:a16="http://schemas.microsoft.com/office/drawing/2014/main" id="{9DF29E35-7C63-C840-8AAB-09792477C0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27763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9" name="Picture 51">
            <a:extLst>
              <a:ext uri="{FF2B5EF4-FFF2-40B4-BE49-F238E27FC236}">
                <a16:creationId xmlns:a16="http://schemas.microsoft.com/office/drawing/2014/main" id="{0659919A-A7EF-AD46-902F-E054A24606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29496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0" name="Picture 51">
            <a:extLst>
              <a:ext uri="{FF2B5EF4-FFF2-40B4-BE49-F238E27FC236}">
                <a16:creationId xmlns:a16="http://schemas.microsoft.com/office/drawing/2014/main" id="{2B6D0EB5-C0FE-7A41-9E85-1D99D53EC6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33428" y="371961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1" name="Picture 51">
            <a:extLst>
              <a:ext uri="{FF2B5EF4-FFF2-40B4-BE49-F238E27FC236}">
                <a16:creationId xmlns:a16="http://schemas.microsoft.com/office/drawing/2014/main" id="{44B61DD2-29FF-6249-B105-B85253F780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29496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3" name="Picture 51">
            <a:extLst>
              <a:ext uri="{FF2B5EF4-FFF2-40B4-BE49-F238E27FC236}">
                <a16:creationId xmlns:a16="http://schemas.microsoft.com/office/drawing/2014/main" id="{E1F38728-AC93-6B46-9AAA-0319746F7B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33428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6" name="Picture 51">
            <a:extLst>
              <a:ext uri="{FF2B5EF4-FFF2-40B4-BE49-F238E27FC236}">
                <a16:creationId xmlns:a16="http://schemas.microsoft.com/office/drawing/2014/main" id="{9F73EF5C-B33B-A949-BDBE-EB6A033073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30168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7" name="Picture 51">
            <a:extLst>
              <a:ext uri="{FF2B5EF4-FFF2-40B4-BE49-F238E27FC236}">
                <a16:creationId xmlns:a16="http://schemas.microsoft.com/office/drawing/2014/main" id="{14838045-B6E9-8C4B-9B98-774861EB79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23776" y="2433761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8" name="Picture 51">
            <a:extLst>
              <a:ext uri="{FF2B5EF4-FFF2-40B4-BE49-F238E27FC236}">
                <a16:creationId xmlns:a16="http://schemas.microsoft.com/office/drawing/2014/main" id="{4483A396-DD4F-9C4E-A3A9-7AA9E2ED27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28435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9" name="Picture 51">
            <a:extLst>
              <a:ext uri="{FF2B5EF4-FFF2-40B4-BE49-F238E27FC236}">
                <a16:creationId xmlns:a16="http://schemas.microsoft.com/office/drawing/2014/main" id="{0A805266-2016-F840-BFCD-25FDAF3CDA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30168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1" name="Picture 51">
            <a:extLst>
              <a:ext uri="{FF2B5EF4-FFF2-40B4-BE49-F238E27FC236}">
                <a16:creationId xmlns:a16="http://schemas.microsoft.com/office/drawing/2014/main" id="{954905A2-F330-6B4E-96EE-D865F19E3B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30168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2" name="Picture 51">
            <a:extLst>
              <a:ext uri="{FF2B5EF4-FFF2-40B4-BE49-F238E27FC236}">
                <a16:creationId xmlns:a16="http://schemas.microsoft.com/office/drawing/2014/main" id="{5D896A7D-BB60-6342-9129-10928ABE5C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30168" y="4345684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3" name="Picture 51">
            <a:extLst>
              <a:ext uri="{FF2B5EF4-FFF2-40B4-BE49-F238E27FC236}">
                <a16:creationId xmlns:a16="http://schemas.microsoft.com/office/drawing/2014/main" id="{7E105F0E-C228-224C-BE8B-67ADA73A2F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34100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5" name="Picture 51">
            <a:extLst>
              <a:ext uri="{FF2B5EF4-FFF2-40B4-BE49-F238E27FC236}">
                <a16:creationId xmlns:a16="http://schemas.microsoft.com/office/drawing/2014/main" id="{9A034B4B-97F0-964C-8D81-794E89DC27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38035" y="3061125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6" name="Picture 51">
            <a:extLst>
              <a:ext uri="{FF2B5EF4-FFF2-40B4-BE49-F238E27FC236}">
                <a16:creationId xmlns:a16="http://schemas.microsoft.com/office/drawing/2014/main" id="{BD513A44-1F88-B84D-94EE-97353DF417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39768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7" name="Picture 51">
            <a:extLst>
              <a:ext uri="{FF2B5EF4-FFF2-40B4-BE49-F238E27FC236}">
                <a16:creationId xmlns:a16="http://schemas.microsoft.com/office/drawing/2014/main" id="{2DD14B56-9D48-7B43-8437-40B1ED9B9A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33376" y="2433761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8" name="Picture 51">
            <a:extLst>
              <a:ext uri="{FF2B5EF4-FFF2-40B4-BE49-F238E27FC236}">
                <a16:creationId xmlns:a16="http://schemas.microsoft.com/office/drawing/2014/main" id="{7F353A25-6862-F84E-A73A-112B9250B4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38035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9" name="Picture 51">
            <a:extLst>
              <a:ext uri="{FF2B5EF4-FFF2-40B4-BE49-F238E27FC236}">
                <a16:creationId xmlns:a16="http://schemas.microsoft.com/office/drawing/2014/main" id="{5D7A72A1-BAA1-2444-AD58-0B98D1F559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39768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0" name="Picture 51">
            <a:extLst>
              <a:ext uri="{FF2B5EF4-FFF2-40B4-BE49-F238E27FC236}">
                <a16:creationId xmlns:a16="http://schemas.microsoft.com/office/drawing/2014/main" id="{30DF9376-4A64-9349-8317-1DB5B10407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43700" y="371961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1" name="Picture 51">
            <a:extLst>
              <a:ext uri="{FF2B5EF4-FFF2-40B4-BE49-F238E27FC236}">
                <a16:creationId xmlns:a16="http://schemas.microsoft.com/office/drawing/2014/main" id="{8105C06B-A11A-A442-A3AB-CC771787CC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39768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2" name="Picture 51">
            <a:extLst>
              <a:ext uri="{FF2B5EF4-FFF2-40B4-BE49-F238E27FC236}">
                <a16:creationId xmlns:a16="http://schemas.microsoft.com/office/drawing/2014/main" id="{270A0E17-B703-F54C-8AD2-DF33A71D0D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39768" y="4345684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3" name="Picture 51">
            <a:extLst>
              <a:ext uri="{FF2B5EF4-FFF2-40B4-BE49-F238E27FC236}">
                <a16:creationId xmlns:a16="http://schemas.microsoft.com/office/drawing/2014/main" id="{03197507-A029-7447-9DCC-B00AED7565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43700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6" name="Picture 51">
            <a:extLst>
              <a:ext uri="{FF2B5EF4-FFF2-40B4-BE49-F238E27FC236}">
                <a16:creationId xmlns:a16="http://schemas.microsoft.com/office/drawing/2014/main" id="{92767825-2DAB-7C4C-92FE-6C45C67379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47805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8" name="Picture 51">
            <a:extLst>
              <a:ext uri="{FF2B5EF4-FFF2-40B4-BE49-F238E27FC236}">
                <a16:creationId xmlns:a16="http://schemas.microsoft.com/office/drawing/2014/main" id="{E9A6E41B-C00F-FF44-B263-C944AF3DE7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46072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1" name="Picture 51">
            <a:extLst>
              <a:ext uri="{FF2B5EF4-FFF2-40B4-BE49-F238E27FC236}">
                <a16:creationId xmlns:a16="http://schemas.microsoft.com/office/drawing/2014/main" id="{2751E042-8A7C-4D45-B9C0-277A16A007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47805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3" name="Picture 51">
            <a:extLst>
              <a:ext uri="{FF2B5EF4-FFF2-40B4-BE49-F238E27FC236}">
                <a16:creationId xmlns:a16="http://schemas.microsoft.com/office/drawing/2014/main" id="{69266F9E-61E1-0647-B99B-9BBCD84305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51737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6" name="Picture 51">
            <a:extLst>
              <a:ext uri="{FF2B5EF4-FFF2-40B4-BE49-F238E27FC236}">
                <a16:creationId xmlns:a16="http://schemas.microsoft.com/office/drawing/2014/main" id="{35D21D8E-E847-E647-9DE9-DAD0848356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367948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8" name="Picture 51">
            <a:extLst>
              <a:ext uri="{FF2B5EF4-FFF2-40B4-BE49-F238E27FC236}">
                <a16:creationId xmlns:a16="http://schemas.microsoft.com/office/drawing/2014/main" id="{35A8E707-4D6E-924A-A902-1213B686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366215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9" name="Picture 51">
            <a:extLst>
              <a:ext uri="{FF2B5EF4-FFF2-40B4-BE49-F238E27FC236}">
                <a16:creationId xmlns:a16="http://schemas.microsoft.com/office/drawing/2014/main" id="{52FDBC4F-3769-4842-97AF-B3B0435B0D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367948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1" name="Picture 51">
            <a:extLst>
              <a:ext uri="{FF2B5EF4-FFF2-40B4-BE49-F238E27FC236}">
                <a16:creationId xmlns:a16="http://schemas.microsoft.com/office/drawing/2014/main" id="{046506A0-C550-1149-BCFE-3A68C04DE8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367948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3" name="Picture 51">
            <a:extLst>
              <a:ext uri="{FF2B5EF4-FFF2-40B4-BE49-F238E27FC236}">
                <a16:creationId xmlns:a16="http://schemas.microsoft.com/office/drawing/2014/main" id="{DCE0EAC6-F0CE-A144-9A12-0BFCF00B2F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371880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5" name="Picture 51">
            <a:extLst>
              <a:ext uri="{FF2B5EF4-FFF2-40B4-BE49-F238E27FC236}">
                <a16:creationId xmlns:a16="http://schemas.microsoft.com/office/drawing/2014/main" id="{FEE9C273-6299-624B-9CBE-DCB2C155B3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11314" y="306906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6" name="Picture 51">
            <a:extLst>
              <a:ext uri="{FF2B5EF4-FFF2-40B4-BE49-F238E27FC236}">
                <a16:creationId xmlns:a16="http://schemas.microsoft.com/office/drawing/2014/main" id="{E029F0B0-EDB9-FF4B-8480-B3F03A61C1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13047" y="274559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8" name="Picture 51">
            <a:extLst>
              <a:ext uri="{FF2B5EF4-FFF2-40B4-BE49-F238E27FC236}">
                <a16:creationId xmlns:a16="http://schemas.microsoft.com/office/drawing/2014/main" id="{7958C728-0C8C-564C-84BE-47C4C088A4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11314" y="2121111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9" name="Picture 51">
            <a:extLst>
              <a:ext uri="{FF2B5EF4-FFF2-40B4-BE49-F238E27FC236}">
                <a16:creationId xmlns:a16="http://schemas.microsoft.com/office/drawing/2014/main" id="{307B47E2-94EC-5047-B498-941CFC6D0F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13047" y="3405321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1" name="Picture 51">
            <a:extLst>
              <a:ext uri="{FF2B5EF4-FFF2-40B4-BE49-F238E27FC236}">
                <a16:creationId xmlns:a16="http://schemas.microsoft.com/office/drawing/2014/main" id="{328C5CD9-358C-1340-A943-DC9107F4A5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13047" y="4039700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3" name="Picture 51">
            <a:extLst>
              <a:ext uri="{FF2B5EF4-FFF2-40B4-BE49-F238E27FC236}">
                <a16:creationId xmlns:a16="http://schemas.microsoft.com/office/drawing/2014/main" id="{6F3CE86A-E1CE-564A-B7F9-BDAD968843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16979" y="4674965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6" name="Picture 51">
            <a:extLst>
              <a:ext uri="{FF2B5EF4-FFF2-40B4-BE49-F238E27FC236}">
                <a16:creationId xmlns:a16="http://schemas.microsoft.com/office/drawing/2014/main" id="{C9AA5D11-B3DE-D847-B600-E3E258C19C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442109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9" name="Picture 51">
            <a:extLst>
              <a:ext uri="{FF2B5EF4-FFF2-40B4-BE49-F238E27FC236}">
                <a16:creationId xmlns:a16="http://schemas.microsoft.com/office/drawing/2014/main" id="{D4EFCAEE-B79E-2F45-B19D-2584B29B9C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442109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1" name="Picture 51">
            <a:extLst>
              <a:ext uri="{FF2B5EF4-FFF2-40B4-BE49-F238E27FC236}">
                <a16:creationId xmlns:a16="http://schemas.microsoft.com/office/drawing/2014/main" id="{84459B62-608C-D34A-9B36-FAD766C59E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442109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1" name="Picture 51">
            <a:extLst>
              <a:ext uri="{FF2B5EF4-FFF2-40B4-BE49-F238E27FC236}">
                <a16:creationId xmlns:a16="http://schemas.microsoft.com/office/drawing/2014/main" id="{9F298465-D60E-4049-A59B-E748545986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45983" y="3061125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2" name="Picture 51">
            <a:extLst>
              <a:ext uri="{FF2B5EF4-FFF2-40B4-BE49-F238E27FC236}">
                <a16:creationId xmlns:a16="http://schemas.microsoft.com/office/drawing/2014/main" id="{7FEDCC56-5E71-684B-AE9B-EF08AC25F8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47716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3" name="Picture 51">
            <a:extLst>
              <a:ext uri="{FF2B5EF4-FFF2-40B4-BE49-F238E27FC236}">
                <a16:creationId xmlns:a16="http://schemas.microsoft.com/office/drawing/2014/main" id="{DC5A0D52-351B-DF45-94EF-079534364B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45983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4" name="Picture 51">
            <a:extLst>
              <a:ext uri="{FF2B5EF4-FFF2-40B4-BE49-F238E27FC236}">
                <a16:creationId xmlns:a16="http://schemas.microsoft.com/office/drawing/2014/main" id="{E2B240BF-1696-8447-B88C-094507BB34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47716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5" name="Picture 51">
            <a:extLst>
              <a:ext uri="{FF2B5EF4-FFF2-40B4-BE49-F238E27FC236}">
                <a16:creationId xmlns:a16="http://schemas.microsoft.com/office/drawing/2014/main" id="{DE0077BD-86BF-4B4D-A48B-E63965EE68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47716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6" name="Picture 51">
            <a:extLst>
              <a:ext uri="{FF2B5EF4-FFF2-40B4-BE49-F238E27FC236}">
                <a16:creationId xmlns:a16="http://schemas.microsoft.com/office/drawing/2014/main" id="{6FBE03AC-1D13-EB48-B8A5-48C2A757AC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51648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7" name="Picture 51">
            <a:extLst>
              <a:ext uri="{FF2B5EF4-FFF2-40B4-BE49-F238E27FC236}">
                <a16:creationId xmlns:a16="http://schemas.microsoft.com/office/drawing/2014/main" id="{72853EB4-844C-2D4E-B23F-71B189C937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372237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8" name="Picture 51">
            <a:extLst>
              <a:ext uri="{FF2B5EF4-FFF2-40B4-BE49-F238E27FC236}">
                <a16:creationId xmlns:a16="http://schemas.microsoft.com/office/drawing/2014/main" id="{F15FFAE6-39CE-114C-B4A1-DD592D2989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370504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9" name="Picture 51">
            <a:extLst>
              <a:ext uri="{FF2B5EF4-FFF2-40B4-BE49-F238E27FC236}">
                <a16:creationId xmlns:a16="http://schemas.microsoft.com/office/drawing/2014/main" id="{6E767F7E-8C4C-5F47-8E04-0E42CB25F3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372237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0" name="Picture 51">
            <a:extLst>
              <a:ext uri="{FF2B5EF4-FFF2-40B4-BE49-F238E27FC236}">
                <a16:creationId xmlns:a16="http://schemas.microsoft.com/office/drawing/2014/main" id="{8AA81675-61E8-0742-AD9F-7D2435B673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372237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1" name="Picture 51">
            <a:extLst>
              <a:ext uri="{FF2B5EF4-FFF2-40B4-BE49-F238E27FC236}">
                <a16:creationId xmlns:a16="http://schemas.microsoft.com/office/drawing/2014/main" id="{930082CD-064A-9344-8B48-93A1F7C4C5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376169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2" name="Picture 51">
            <a:extLst>
              <a:ext uri="{FF2B5EF4-FFF2-40B4-BE49-F238E27FC236}">
                <a16:creationId xmlns:a16="http://schemas.microsoft.com/office/drawing/2014/main" id="{C82D0B77-95F3-0948-AACF-29B5AD2952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700690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3" name="Picture 51">
            <a:extLst>
              <a:ext uri="{FF2B5EF4-FFF2-40B4-BE49-F238E27FC236}">
                <a16:creationId xmlns:a16="http://schemas.microsoft.com/office/drawing/2014/main" id="{7FD6ADDE-E0AA-EC42-A544-6ABF3D554E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698957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4" name="Picture 51">
            <a:extLst>
              <a:ext uri="{FF2B5EF4-FFF2-40B4-BE49-F238E27FC236}">
                <a16:creationId xmlns:a16="http://schemas.microsoft.com/office/drawing/2014/main" id="{780F070E-9653-7749-88E8-A18F4E0777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700690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5" name="Picture 51">
            <a:extLst>
              <a:ext uri="{FF2B5EF4-FFF2-40B4-BE49-F238E27FC236}">
                <a16:creationId xmlns:a16="http://schemas.microsoft.com/office/drawing/2014/main" id="{B39AF6DA-940F-AB43-8A06-3FDF68CDE8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704622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6" name="Picture 51">
            <a:extLst>
              <a:ext uri="{FF2B5EF4-FFF2-40B4-BE49-F238E27FC236}">
                <a16:creationId xmlns:a16="http://schemas.microsoft.com/office/drawing/2014/main" id="{4DE00A44-BE83-E342-BB55-0C49510271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007298" y="3061125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7" name="Picture 51">
            <a:extLst>
              <a:ext uri="{FF2B5EF4-FFF2-40B4-BE49-F238E27FC236}">
                <a16:creationId xmlns:a16="http://schemas.microsoft.com/office/drawing/2014/main" id="{695EB270-F87B-164B-995D-0159E95878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009031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8" name="Picture 51">
            <a:extLst>
              <a:ext uri="{FF2B5EF4-FFF2-40B4-BE49-F238E27FC236}">
                <a16:creationId xmlns:a16="http://schemas.microsoft.com/office/drawing/2014/main" id="{C60B6D45-17C3-FD47-8C20-99353B2727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002639" y="2433761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9" name="Picture 51">
            <a:extLst>
              <a:ext uri="{FF2B5EF4-FFF2-40B4-BE49-F238E27FC236}">
                <a16:creationId xmlns:a16="http://schemas.microsoft.com/office/drawing/2014/main" id="{F9E80342-DFC0-BD47-AA44-F22DD88A06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007298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0" name="Picture 51">
            <a:extLst>
              <a:ext uri="{FF2B5EF4-FFF2-40B4-BE49-F238E27FC236}">
                <a16:creationId xmlns:a16="http://schemas.microsoft.com/office/drawing/2014/main" id="{CB0242E9-10F8-DB4F-8DCE-CCF878A27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009031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1" name="Picture 51">
            <a:extLst>
              <a:ext uri="{FF2B5EF4-FFF2-40B4-BE49-F238E27FC236}">
                <a16:creationId xmlns:a16="http://schemas.microsoft.com/office/drawing/2014/main" id="{BC870BAF-9ACC-1B4D-9061-7454B1C04A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012963" y="371961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2" name="Picture 51">
            <a:extLst>
              <a:ext uri="{FF2B5EF4-FFF2-40B4-BE49-F238E27FC236}">
                <a16:creationId xmlns:a16="http://schemas.microsoft.com/office/drawing/2014/main" id="{85806F10-1A3B-EA4F-8EFE-B55E6E7B17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009031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3" name="Picture 51">
            <a:extLst>
              <a:ext uri="{FF2B5EF4-FFF2-40B4-BE49-F238E27FC236}">
                <a16:creationId xmlns:a16="http://schemas.microsoft.com/office/drawing/2014/main" id="{BF52D674-D6AA-024F-A596-FA538172A9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009031" y="4345684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4" name="Picture 51">
            <a:extLst>
              <a:ext uri="{FF2B5EF4-FFF2-40B4-BE49-F238E27FC236}">
                <a16:creationId xmlns:a16="http://schemas.microsoft.com/office/drawing/2014/main" id="{AD407671-4D00-6447-A2F4-BC50A81B4D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012963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5" name="Picture 51">
            <a:extLst>
              <a:ext uri="{FF2B5EF4-FFF2-40B4-BE49-F238E27FC236}">
                <a16:creationId xmlns:a16="http://schemas.microsoft.com/office/drawing/2014/main" id="{952EA5AF-F9BC-794C-9EB3-49EC2BB5EE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296400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6" name="Picture 51">
            <a:extLst>
              <a:ext uri="{FF2B5EF4-FFF2-40B4-BE49-F238E27FC236}">
                <a16:creationId xmlns:a16="http://schemas.microsoft.com/office/drawing/2014/main" id="{8D4F7CB9-E314-D348-8BED-F85F95F0F4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296400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7" name="Picture 51">
            <a:extLst>
              <a:ext uri="{FF2B5EF4-FFF2-40B4-BE49-F238E27FC236}">
                <a16:creationId xmlns:a16="http://schemas.microsoft.com/office/drawing/2014/main" id="{DB4761B9-8D53-1D40-B44C-ED361812FE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296400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8" name="Picture 51">
            <a:extLst>
              <a:ext uri="{FF2B5EF4-FFF2-40B4-BE49-F238E27FC236}">
                <a16:creationId xmlns:a16="http://schemas.microsoft.com/office/drawing/2014/main" id="{2D4741B0-0491-4547-A1EE-6205B19A1E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587498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9" name="Picture 51">
            <a:extLst>
              <a:ext uri="{FF2B5EF4-FFF2-40B4-BE49-F238E27FC236}">
                <a16:creationId xmlns:a16="http://schemas.microsoft.com/office/drawing/2014/main" id="{A8A44CF0-7467-BA45-9811-966E32BDD6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581106" y="2433761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0" name="Picture 51">
            <a:extLst>
              <a:ext uri="{FF2B5EF4-FFF2-40B4-BE49-F238E27FC236}">
                <a16:creationId xmlns:a16="http://schemas.microsoft.com/office/drawing/2014/main" id="{BF3DA065-ED4B-CE41-BAA8-6D3F8A0558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585765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1" name="Picture 51">
            <a:extLst>
              <a:ext uri="{FF2B5EF4-FFF2-40B4-BE49-F238E27FC236}">
                <a16:creationId xmlns:a16="http://schemas.microsoft.com/office/drawing/2014/main" id="{AA39864D-69FE-2540-A07C-1BB57740CE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587498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2" name="Picture 51">
            <a:extLst>
              <a:ext uri="{FF2B5EF4-FFF2-40B4-BE49-F238E27FC236}">
                <a16:creationId xmlns:a16="http://schemas.microsoft.com/office/drawing/2014/main" id="{0C6B9614-414B-8248-8168-E103326D6D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587498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3" name="Picture 51">
            <a:extLst>
              <a:ext uri="{FF2B5EF4-FFF2-40B4-BE49-F238E27FC236}">
                <a16:creationId xmlns:a16="http://schemas.microsoft.com/office/drawing/2014/main" id="{4A79BA34-FAF6-9745-A288-5BA5749567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587498" y="4345684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4" name="Picture 51">
            <a:extLst>
              <a:ext uri="{FF2B5EF4-FFF2-40B4-BE49-F238E27FC236}">
                <a16:creationId xmlns:a16="http://schemas.microsoft.com/office/drawing/2014/main" id="{FB6AEC54-1AD4-7844-A6FB-37A482949C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591430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5" name="Picture 51">
            <a:extLst>
              <a:ext uri="{FF2B5EF4-FFF2-40B4-BE49-F238E27FC236}">
                <a16:creationId xmlns:a16="http://schemas.microsoft.com/office/drawing/2014/main" id="{6BBB62FF-B29B-2E48-B19B-202A2B7625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18341" y="3061125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6" name="Picture 51">
            <a:extLst>
              <a:ext uri="{FF2B5EF4-FFF2-40B4-BE49-F238E27FC236}">
                <a16:creationId xmlns:a16="http://schemas.microsoft.com/office/drawing/2014/main" id="{B3AB76B2-0523-194C-AE60-AB374C872D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20074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7" name="Picture 51">
            <a:extLst>
              <a:ext uri="{FF2B5EF4-FFF2-40B4-BE49-F238E27FC236}">
                <a16:creationId xmlns:a16="http://schemas.microsoft.com/office/drawing/2014/main" id="{9675FE6D-BE9B-F240-AAB3-6841E80A70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18341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8" name="Picture 51">
            <a:extLst>
              <a:ext uri="{FF2B5EF4-FFF2-40B4-BE49-F238E27FC236}">
                <a16:creationId xmlns:a16="http://schemas.microsoft.com/office/drawing/2014/main" id="{E5599B8F-EC39-1740-BFFA-71DBADE182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20074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9" name="Picture 51">
            <a:extLst>
              <a:ext uri="{FF2B5EF4-FFF2-40B4-BE49-F238E27FC236}">
                <a16:creationId xmlns:a16="http://schemas.microsoft.com/office/drawing/2014/main" id="{73D3F20C-9C9D-3545-B867-8E24BA5D89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24006" y="371961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0" name="Picture 51">
            <a:extLst>
              <a:ext uri="{FF2B5EF4-FFF2-40B4-BE49-F238E27FC236}">
                <a16:creationId xmlns:a16="http://schemas.microsoft.com/office/drawing/2014/main" id="{635D7204-9890-4D45-A80F-04A612868B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20074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1" name="Picture 51">
            <a:extLst>
              <a:ext uri="{FF2B5EF4-FFF2-40B4-BE49-F238E27FC236}">
                <a16:creationId xmlns:a16="http://schemas.microsoft.com/office/drawing/2014/main" id="{2C12CF84-D1EF-454C-A857-BF33A46AFB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24006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2" name="Picture 51">
            <a:extLst>
              <a:ext uri="{FF2B5EF4-FFF2-40B4-BE49-F238E27FC236}">
                <a16:creationId xmlns:a16="http://schemas.microsoft.com/office/drawing/2014/main" id="{7884CBE9-431D-5A42-A086-EF32B8E221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222726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3" name="Picture 51">
            <a:extLst>
              <a:ext uri="{FF2B5EF4-FFF2-40B4-BE49-F238E27FC236}">
                <a16:creationId xmlns:a16="http://schemas.microsoft.com/office/drawing/2014/main" id="{9C38D5A3-77E2-334D-9186-FEC85315F1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224459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4" name="Picture 51">
            <a:extLst>
              <a:ext uri="{FF2B5EF4-FFF2-40B4-BE49-F238E27FC236}">
                <a16:creationId xmlns:a16="http://schemas.microsoft.com/office/drawing/2014/main" id="{EA6C3FD8-2D20-AD4F-A7D8-0A7A23C07E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228391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6" name="Picture 51">
            <a:extLst>
              <a:ext uri="{FF2B5EF4-FFF2-40B4-BE49-F238E27FC236}">
                <a16:creationId xmlns:a16="http://schemas.microsoft.com/office/drawing/2014/main" id="{AB448C36-857B-1643-9AF9-2F70641678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570285" y="3057426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7" name="Picture 51">
            <a:extLst>
              <a:ext uri="{FF2B5EF4-FFF2-40B4-BE49-F238E27FC236}">
                <a16:creationId xmlns:a16="http://schemas.microsoft.com/office/drawing/2014/main" id="{DCFAE360-065C-4743-A1C0-92D9507436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572018" y="2733960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8" name="Picture 51">
            <a:extLst>
              <a:ext uri="{FF2B5EF4-FFF2-40B4-BE49-F238E27FC236}">
                <a16:creationId xmlns:a16="http://schemas.microsoft.com/office/drawing/2014/main" id="{4D67CD5B-C80E-1749-B660-01372C0995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565626" y="24300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9" name="Picture 51">
            <a:extLst>
              <a:ext uri="{FF2B5EF4-FFF2-40B4-BE49-F238E27FC236}">
                <a16:creationId xmlns:a16="http://schemas.microsoft.com/office/drawing/2014/main" id="{EDD20215-FE5B-2748-B70F-B655B07D69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570285" y="2109474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0" name="Picture 51">
            <a:extLst>
              <a:ext uri="{FF2B5EF4-FFF2-40B4-BE49-F238E27FC236}">
                <a16:creationId xmlns:a16="http://schemas.microsoft.com/office/drawing/2014/main" id="{03951693-25EE-C84A-AF28-5A1AD14893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572018" y="3393684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1" name="Picture 51">
            <a:extLst>
              <a:ext uri="{FF2B5EF4-FFF2-40B4-BE49-F238E27FC236}">
                <a16:creationId xmlns:a16="http://schemas.microsoft.com/office/drawing/2014/main" id="{0B55A340-5659-E449-ABC6-90A7498E16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575950" y="371591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2" name="Picture 51">
            <a:extLst>
              <a:ext uri="{FF2B5EF4-FFF2-40B4-BE49-F238E27FC236}">
                <a16:creationId xmlns:a16="http://schemas.microsoft.com/office/drawing/2014/main" id="{991A6622-078B-374D-9B13-8644769937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572018" y="402806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3" name="Picture 51">
            <a:extLst>
              <a:ext uri="{FF2B5EF4-FFF2-40B4-BE49-F238E27FC236}">
                <a16:creationId xmlns:a16="http://schemas.microsoft.com/office/drawing/2014/main" id="{68D61435-B8D2-1B4E-AF66-E80E37CDD9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572018" y="4341985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4" name="Picture 51">
            <a:extLst>
              <a:ext uri="{FF2B5EF4-FFF2-40B4-BE49-F238E27FC236}">
                <a16:creationId xmlns:a16="http://schemas.microsoft.com/office/drawing/2014/main" id="{D2A6642D-A269-D84B-9058-D5118BC7D7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575950" y="4663328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112" name="Group 111">
            <a:extLst>
              <a:ext uri="{FF2B5EF4-FFF2-40B4-BE49-F238E27FC236}">
                <a16:creationId xmlns:a16="http://schemas.microsoft.com/office/drawing/2014/main" id="{FDC12A8E-5898-D149-81E3-7B4BCD0FC8C5}"/>
              </a:ext>
            </a:extLst>
          </p:cNvPr>
          <p:cNvGrpSpPr/>
          <p:nvPr/>
        </p:nvGrpSpPr>
        <p:grpSpPr>
          <a:xfrm rot="10800000">
            <a:off x="2438400" y="1549946"/>
            <a:ext cx="328840" cy="328840"/>
            <a:chOff x="2374341" y="1576160"/>
            <a:chExt cx="328840" cy="328840"/>
          </a:xfrm>
        </p:grpSpPr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2AF9E841-8152-5B42-8248-EFE8779E8D0C}"/>
                </a:ext>
              </a:extLst>
            </p:cNvPr>
            <p:cNvSpPr/>
            <p:nvPr/>
          </p:nvSpPr>
          <p:spPr>
            <a:xfrm>
              <a:off x="2374341" y="1576160"/>
              <a:ext cx="328840" cy="328840"/>
            </a:xfrm>
            <a:prstGeom prst="rect">
              <a:avLst/>
            </a:prstGeom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861F9355-E4C6-5942-BBC7-3F2D24A74FED}"/>
                </a:ext>
              </a:extLst>
            </p:cNvPr>
            <p:cNvCxnSpPr/>
            <p:nvPr/>
          </p:nvCxnSpPr>
          <p:spPr>
            <a:xfrm>
              <a:off x="2374341" y="1576160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D72CFAA6-928C-2A46-B4BF-9792346A9DB3}"/>
                </a:ext>
              </a:extLst>
            </p:cNvPr>
            <p:cNvCxnSpPr/>
            <p:nvPr/>
          </p:nvCxnSpPr>
          <p:spPr>
            <a:xfrm>
              <a:off x="2374341" y="1903141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0860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29B555-E7F0-4D4F-A763-BAB6E34E2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Localization 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2F36D-6A0A-9343-965D-AD5F3E024A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397002"/>
            <a:ext cx="3151809" cy="4729164"/>
          </a:xfrm>
        </p:spPr>
        <p:txBody>
          <a:bodyPr/>
          <a:lstStyle/>
          <a:p>
            <a:r>
              <a:rPr lang="en-US" dirty="0"/>
              <a:t>Percept 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4B4DA54-FEC4-FB4F-9E4A-168F557C5F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8825" y="1859170"/>
            <a:ext cx="6287001" cy="3426062"/>
          </a:xfrm>
          <a:prstGeom prst="rect">
            <a:avLst/>
          </a:prstGeom>
        </p:spPr>
      </p:pic>
      <p:pic>
        <p:nvPicPr>
          <p:cNvPr id="48" name="Picture 51">
            <a:extLst>
              <a:ext uri="{FF2B5EF4-FFF2-40B4-BE49-F238E27FC236}">
                <a16:creationId xmlns:a16="http://schemas.microsoft.com/office/drawing/2014/main" id="{C92EE579-B93C-CE45-B0CE-8A3D33CBDD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468739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9" name="Picture 51">
            <a:extLst>
              <a:ext uri="{FF2B5EF4-FFF2-40B4-BE49-F238E27FC236}">
                <a16:creationId xmlns:a16="http://schemas.microsoft.com/office/drawing/2014/main" id="{361266CE-0684-2E4E-9FA6-F7E8B2AF5B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470472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3" name="Picture 51">
            <a:extLst>
              <a:ext uri="{FF2B5EF4-FFF2-40B4-BE49-F238E27FC236}">
                <a16:creationId xmlns:a16="http://schemas.microsoft.com/office/drawing/2014/main" id="{8BF9EC7F-8271-6344-B3FD-E31823B230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474404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8" name="Picture 51">
            <a:extLst>
              <a:ext uri="{FF2B5EF4-FFF2-40B4-BE49-F238E27FC236}">
                <a16:creationId xmlns:a16="http://schemas.microsoft.com/office/drawing/2014/main" id="{9DF29E35-7C63-C840-8AAB-09792477C0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27763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3" name="Picture 51">
            <a:extLst>
              <a:ext uri="{FF2B5EF4-FFF2-40B4-BE49-F238E27FC236}">
                <a16:creationId xmlns:a16="http://schemas.microsoft.com/office/drawing/2014/main" id="{E1F38728-AC93-6B46-9AAA-0319746F7B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33428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9" name="Picture 51">
            <a:extLst>
              <a:ext uri="{FF2B5EF4-FFF2-40B4-BE49-F238E27FC236}">
                <a16:creationId xmlns:a16="http://schemas.microsoft.com/office/drawing/2014/main" id="{0A805266-2016-F840-BFCD-25FDAF3CDA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30168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6" name="Picture 51">
            <a:extLst>
              <a:ext uri="{FF2B5EF4-FFF2-40B4-BE49-F238E27FC236}">
                <a16:creationId xmlns:a16="http://schemas.microsoft.com/office/drawing/2014/main" id="{92767825-2DAB-7C4C-92FE-6C45C67379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47805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8" name="Picture 51">
            <a:extLst>
              <a:ext uri="{FF2B5EF4-FFF2-40B4-BE49-F238E27FC236}">
                <a16:creationId xmlns:a16="http://schemas.microsoft.com/office/drawing/2014/main" id="{E9A6E41B-C00F-FF44-B263-C944AF3DE7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46072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1" name="Picture 51">
            <a:extLst>
              <a:ext uri="{FF2B5EF4-FFF2-40B4-BE49-F238E27FC236}">
                <a16:creationId xmlns:a16="http://schemas.microsoft.com/office/drawing/2014/main" id="{2751E042-8A7C-4D45-B9C0-277A16A007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47805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3" name="Picture 51">
            <a:extLst>
              <a:ext uri="{FF2B5EF4-FFF2-40B4-BE49-F238E27FC236}">
                <a16:creationId xmlns:a16="http://schemas.microsoft.com/office/drawing/2014/main" id="{69266F9E-61E1-0647-B99B-9BBCD84305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51737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6" name="Picture 51">
            <a:extLst>
              <a:ext uri="{FF2B5EF4-FFF2-40B4-BE49-F238E27FC236}">
                <a16:creationId xmlns:a16="http://schemas.microsoft.com/office/drawing/2014/main" id="{35D21D8E-E847-E647-9DE9-DAD0848356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367948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8" name="Picture 51">
            <a:extLst>
              <a:ext uri="{FF2B5EF4-FFF2-40B4-BE49-F238E27FC236}">
                <a16:creationId xmlns:a16="http://schemas.microsoft.com/office/drawing/2014/main" id="{35A8E707-4D6E-924A-A902-1213B686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366215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1" name="Picture 51">
            <a:extLst>
              <a:ext uri="{FF2B5EF4-FFF2-40B4-BE49-F238E27FC236}">
                <a16:creationId xmlns:a16="http://schemas.microsoft.com/office/drawing/2014/main" id="{046506A0-C550-1149-BCFE-3A68C04DE8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367948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3" name="Picture 51">
            <a:extLst>
              <a:ext uri="{FF2B5EF4-FFF2-40B4-BE49-F238E27FC236}">
                <a16:creationId xmlns:a16="http://schemas.microsoft.com/office/drawing/2014/main" id="{DCE0EAC6-F0CE-A144-9A12-0BFCF00B2F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371880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8" name="Picture 51">
            <a:extLst>
              <a:ext uri="{FF2B5EF4-FFF2-40B4-BE49-F238E27FC236}">
                <a16:creationId xmlns:a16="http://schemas.microsoft.com/office/drawing/2014/main" id="{7958C728-0C8C-564C-84BE-47C4C088A4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11314" y="2121111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1" name="Picture 51">
            <a:extLst>
              <a:ext uri="{FF2B5EF4-FFF2-40B4-BE49-F238E27FC236}">
                <a16:creationId xmlns:a16="http://schemas.microsoft.com/office/drawing/2014/main" id="{328C5CD9-358C-1340-A943-DC9107F4A5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13047" y="4039700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3" name="Picture 51">
            <a:extLst>
              <a:ext uri="{FF2B5EF4-FFF2-40B4-BE49-F238E27FC236}">
                <a16:creationId xmlns:a16="http://schemas.microsoft.com/office/drawing/2014/main" id="{6F3CE86A-E1CE-564A-B7F9-BDAD968843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16979" y="4674965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6" name="Picture 51">
            <a:extLst>
              <a:ext uri="{FF2B5EF4-FFF2-40B4-BE49-F238E27FC236}">
                <a16:creationId xmlns:a16="http://schemas.microsoft.com/office/drawing/2014/main" id="{C9AA5D11-B3DE-D847-B600-E3E258C19C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442109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9" name="Picture 51">
            <a:extLst>
              <a:ext uri="{FF2B5EF4-FFF2-40B4-BE49-F238E27FC236}">
                <a16:creationId xmlns:a16="http://schemas.microsoft.com/office/drawing/2014/main" id="{D4EFCAEE-B79E-2F45-B19D-2584B29B9C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442109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1" name="Picture 51">
            <a:extLst>
              <a:ext uri="{FF2B5EF4-FFF2-40B4-BE49-F238E27FC236}">
                <a16:creationId xmlns:a16="http://schemas.microsoft.com/office/drawing/2014/main" id="{84459B62-608C-D34A-9B36-FAD766C59E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442109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3" name="Picture 51">
            <a:extLst>
              <a:ext uri="{FF2B5EF4-FFF2-40B4-BE49-F238E27FC236}">
                <a16:creationId xmlns:a16="http://schemas.microsoft.com/office/drawing/2014/main" id="{DC5A0D52-351B-DF45-94EF-079534364B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45983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5" name="Picture 51">
            <a:extLst>
              <a:ext uri="{FF2B5EF4-FFF2-40B4-BE49-F238E27FC236}">
                <a16:creationId xmlns:a16="http://schemas.microsoft.com/office/drawing/2014/main" id="{DE0077BD-86BF-4B4D-A48B-E63965EE68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47716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6" name="Picture 51">
            <a:extLst>
              <a:ext uri="{FF2B5EF4-FFF2-40B4-BE49-F238E27FC236}">
                <a16:creationId xmlns:a16="http://schemas.microsoft.com/office/drawing/2014/main" id="{6FBE03AC-1D13-EB48-B8A5-48C2A757AC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51648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7" name="Picture 51">
            <a:extLst>
              <a:ext uri="{FF2B5EF4-FFF2-40B4-BE49-F238E27FC236}">
                <a16:creationId xmlns:a16="http://schemas.microsoft.com/office/drawing/2014/main" id="{72853EB4-844C-2D4E-B23F-71B189C937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372237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8" name="Picture 51">
            <a:extLst>
              <a:ext uri="{FF2B5EF4-FFF2-40B4-BE49-F238E27FC236}">
                <a16:creationId xmlns:a16="http://schemas.microsoft.com/office/drawing/2014/main" id="{F15FFAE6-39CE-114C-B4A1-DD592D2989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370504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0" name="Picture 51">
            <a:extLst>
              <a:ext uri="{FF2B5EF4-FFF2-40B4-BE49-F238E27FC236}">
                <a16:creationId xmlns:a16="http://schemas.microsoft.com/office/drawing/2014/main" id="{8AA81675-61E8-0742-AD9F-7D2435B673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372237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1" name="Picture 51">
            <a:extLst>
              <a:ext uri="{FF2B5EF4-FFF2-40B4-BE49-F238E27FC236}">
                <a16:creationId xmlns:a16="http://schemas.microsoft.com/office/drawing/2014/main" id="{930082CD-064A-9344-8B48-93A1F7C4C5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376169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2" name="Picture 51">
            <a:extLst>
              <a:ext uri="{FF2B5EF4-FFF2-40B4-BE49-F238E27FC236}">
                <a16:creationId xmlns:a16="http://schemas.microsoft.com/office/drawing/2014/main" id="{C82D0B77-95F3-0948-AACF-29B5AD2952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700690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3" name="Picture 51">
            <a:extLst>
              <a:ext uri="{FF2B5EF4-FFF2-40B4-BE49-F238E27FC236}">
                <a16:creationId xmlns:a16="http://schemas.microsoft.com/office/drawing/2014/main" id="{7FD6ADDE-E0AA-EC42-A544-6ABF3D554E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698957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4" name="Picture 51">
            <a:extLst>
              <a:ext uri="{FF2B5EF4-FFF2-40B4-BE49-F238E27FC236}">
                <a16:creationId xmlns:a16="http://schemas.microsoft.com/office/drawing/2014/main" id="{780F070E-9653-7749-88E8-A18F4E0777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700690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5" name="Picture 51">
            <a:extLst>
              <a:ext uri="{FF2B5EF4-FFF2-40B4-BE49-F238E27FC236}">
                <a16:creationId xmlns:a16="http://schemas.microsoft.com/office/drawing/2014/main" id="{B39AF6DA-940F-AB43-8A06-3FDF68CDE8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704622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5" name="Picture 51">
            <a:extLst>
              <a:ext uri="{FF2B5EF4-FFF2-40B4-BE49-F238E27FC236}">
                <a16:creationId xmlns:a16="http://schemas.microsoft.com/office/drawing/2014/main" id="{952EA5AF-F9BC-794C-9EB3-49EC2BB5EE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296400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6" name="Picture 51">
            <a:extLst>
              <a:ext uri="{FF2B5EF4-FFF2-40B4-BE49-F238E27FC236}">
                <a16:creationId xmlns:a16="http://schemas.microsoft.com/office/drawing/2014/main" id="{8D4F7CB9-E314-D348-8BED-F85F95F0F4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296400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7" name="Picture 51">
            <a:extLst>
              <a:ext uri="{FF2B5EF4-FFF2-40B4-BE49-F238E27FC236}">
                <a16:creationId xmlns:a16="http://schemas.microsoft.com/office/drawing/2014/main" id="{DB4761B9-8D53-1D40-B44C-ED361812FE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296400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1" name="Picture 51">
            <a:extLst>
              <a:ext uri="{FF2B5EF4-FFF2-40B4-BE49-F238E27FC236}">
                <a16:creationId xmlns:a16="http://schemas.microsoft.com/office/drawing/2014/main" id="{AA39864D-69FE-2540-A07C-1BB57740CE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587498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7" name="Picture 51">
            <a:extLst>
              <a:ext uri="{FF2B5EF4-FFF2-40B4-BE49-F238E27FC236}">
                <a16:creationId xmlns:a16="http://schemas.microsoft.com/office/drawing/2014/main" id="{9675FE6D-BE9B-F240-AAB3-6841E80A70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18341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1" name="Picture 51">
            <a:extLst>
              <a:ext uri="{FF2B5EF4-FFF2-40B4-BE49-F238E27FC236}">
                <a16:creationId xmlns:a16="http://schemas.microsoft.com/office/drawing/2014/main" id="{2C12CF84-D1EF-454C-A857-BF33A46AFB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24006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2" name="Picture 51">
            <a:extLst>
              <a:ext uri="{FF2B5EF4-FFF2-40B4-BE49-F238E27FC236}">
                <a16:creationId xmlns:a16="http://schemas.microsoft.com/office/drawing/2014/main" id="{7884CBE9-431D-5A42-A086-EF32B8E221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222726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3" name="Picture 51">
            <a:extLst>
              <a:ext uri="{FF2B5EF4-FFF2-40B4-BE49-F238E27FC236}">
                <a16:creationId xmlns:a16="http://schemas.microsoft.com/office/drawing/2014/main" id="{9C38D5A3-77E2-334D-9186-FEC85315F1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224459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4" name="Picture 51">
            <a:extLst>
              <a:ext uri="{FF2B5EF4-FFF2-40B4-BE49-F238E27FC236}">
                <a16:creationId xmlns:a16="http://schemas.microsoft.com/office/drawing/2014/main" id="{EA6C3FD8-2D20-AD4F-A7D8-0A7A23C07E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228391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112" name="Group 111">
            <a:extLst>
              <a:ext uri="{FF2B5EF4-FFF2-40B4-BE49-F238E27FC236}">
                <a16:creationId xmlns:a16="http://schemas.microsoft.com/office/drawing/2014/main" id="{FDC12A8E-5898-D149-81E3-7B4BCD0FC8C5}"/>
              </a:ext>
            </a:extLst>
          </p:cNvPr>
          <p:cNvGrpSpPr/>
          <p:nvPr/>
        </p:nvGrpSpPr>
        <p:grpSpPr>
          <a:xfrm rot="10800000">
            <a:off x="2438400" y="1549946"/>
            <a:ext cx="328840" cy="328840"/>
            <a:chOff x="2374341" y="1576160"/>
            <a:chExt cx="328840" cy="328840"/>
          </a:xfrm>
        </p:grpSpPr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2AF9E841-8152-5B42-8248-EFE8779E8D0C}"/>
                </a:ext>
              </a:extLst>
            </p:cNvPr>
            <p:cNvSpPr/>
            <p:nvPr/>
          </p:nvSpPr>
          <p:spPr>
            <a:xfrm>
              <a:off x="2374341" y="1576160"/>
              <a:ext cx="328840" cy="328840"/>
            </a:xfrm>
            <a:prstGeom prst="rect">
              <a:avLst/>
            </a:prstGeom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861F9355-E4C6-5942-BBC7-3F2D24A74FED}"/>
                </a:ext>
              </a:extLst>
            </p:cNvPr>
            <p:cNvCxnSpPr/>
            <p:nvPr/>
          </p:nvCxnSpPr>
          <p:spPr>
            <a:xfrm>
              <a:off x="2374341" y="1576160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D72CFAA6-928C-2A46-B4BF-9792346A9DB3}"/>
                </a:ext>
              </a:extLst>
            </p:cNvPr>
            <p:cNvCxnSpPr/>
            <p:nvPr/>
          </p:nvCxnSpPr>
          <p:spPr>
            <a:xfrm>
              <a:off x="2374341" y="1903141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8" name="TextBox 117">
            <a:extLst>
              <a:ext uri="{FF2B5EF4-FFF2-40B4-BE49-F238E27FC236}">
                <a16:creationId xmlns:a16="http://schemas.microsoft.com/office/drawing/2014/main" id="{20C87256-3CF5-E64D-996F-8B198C9BF118}"/>
              </a:ext>
            </a:extLst>
          </p:cNvPr>
          <p:cNvSpPr txBox="1"/>
          <p:nvPr/>
        </p:nvSpPr>
        <p:spPr>
          <a:xfrm>
            <a:off x="2286000" y="2052935"/>
            <a:ext cx="10727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rgbClr val="CC00CC"/>
                </a:solidFill>
              </a:rPr>
              <a:t>WEST</a:t>
            </a:r>
          </a:p>
        </p:txBody>
      </p:sp>
    </p:spTree>
    <p:extLst>
      <p:ext uri="{BB962C8B-B14F-4D97-AF65-F5344CB8AC3E}">
        <p14:creationId xmlns:p14="http://schemas.microsoft.com/office/powerpoint/2010/main" val="96241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Propositional logic syntax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Given: a set of proposition symbols {</a:t>
            </a:r>
            <a:r>
              <a:rPr lang="en-US" dirty="0">
                <a:solidFill>
                  <a:srgbClr val="CC00CC"/>
                </a:solidFill>
              </a:rPr>
              <a:t>X</a:t>
            </a:r>
            <a:r>
              <a:rPr lang="en-US" baseline="-25000" dirty="0">
                <a:solidFill>
                  <a:srgbClr val="CC00CC"/>
                </a:solidFill>
              </a:rPr>
              <a:t>1</a:t>
            </a:r>
            <a:r>
              <a:rPr lang="en-US" dirty="0"/>
              <a:t>,</a:t>
            </a:r>
            <a:r>
              <a:rPr lang="en-US" dirty="0">
                <a:solidFill>
                  <a:srgbClr val="CC00CC"/>
                </a:solidFill>
              </a:rPr>
              <a:t>X</a:t>
            </a:r>
            <a:r>
              <a:rPr lang="en-US" baseline="-25000" dirty="0">
                <a:solidFill>
                  <a:srgbClr val="CC00CC"/>
                </a:solidFill>
              </a:rPr>
              <a:t>2</a:t>
            </a:r>
            <a:r>
              <a:rPr lang="en-US" dirty="0"/>
              <a:t>,…,</a:t>
            </a:r>
            <a:r>
              <a:rPr lang="en-US" dirty="0">
                <a:solidFill>
                  <a:srgbClr val="CC00CC"/>
                </a:solidFill>
              </a:rPr>
              <a:t> </a:t>
            </a:r>
            <a:r>
              <a:rPr lang="en-US" dirty="0" err="1">
                <a:solidFill>
                  <a:srgbClr val="CC00CC"/>
                </a:solidFill>
              </a:rPr>
              <a:t>X</a:t>
            </a:r>
            <a:r>
              <a:rPr lang="en-US" baseline="-25000" dirty="0" err="1">
                <a:solidFill>
                  <a:srgbClr val="CC00CC"/>
                </a:solidFill>
              </a:rPr>
              <a:t>n</a:t>
            </a:r>
            <a:r>
              <a:rPr lang="en-US" dirty="0"/>
              <a:t>} </a:t>
            </a:r>
          </a:p>
          <a:p>
            <a:pPr lvl="1"/>
            <a:r>
              <a:rPr lang="en-US" dirty="0"/>
              <a:t>(we often add </a:t>
            </a:r>
            <a:r>
              <a:rPr lang="en-US" dirty="0">
                <a:solidFill>
                  <a:srgbClr val="CC00CC"/>
                </a:solidFill>
              </a:rPr>
              <a:t>True</a:t>
            </a:r>
            <a:r>
              <a:rPr lang="en-US" dirty="0"/>
              <a:t> and </a:t>
            </a:r>
            <a:r>
              <a:rPr lang="en-US" dirty="0">
                <a:solidFill>
                  <a:srgbClr val="CC00CC"/>
                </a:solidFill>
              </a:rPr>
              <a:t>False</a:t>
            </a:r>
            <a:r>
              <a:rPr lang="en-US" dirty="0"/>
              <a:t> for convenience)</a:t>
            </a:r>
          </a:p>
          <a:p>
            <a:r>
              <a:rPr lang="en-US" dirty="0">
                <a:solidFill>
                  <a:srgbClr val="CC00CC"/>
                </a:solidFill>
              </a:rPr>
              <a:t>X</a:t>
            </a:r>
            <a:r>
              <a:rPr lang="en-US" baseline="-25000" dirty="0">
                <a:solidFill>
                  <a:srgbClr val="CC00CC"/>
                </a:solidFill>
              </a:rPr>
              <a:t>i </a:t>
            </a:r>
            <a:r>
              <a:rPr lang="en-US" dirty="0"/>
              <a:t>is a sentence</a:t>
            </a:r>
          </a:p>
          <a:p>
            <a:r>
              <a:rPr lang="en-US" dirty="0"/>
              <a:t>If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 </a:t>
            </a:r>
            <a:r>
              <a:rPr lang="en-US" dirty="0"/>
              <a:t>is a sentence then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 </a:t>
            </a:r>
            <a:r>
              <a:rPr lang="en-US" dirty="0"/>
              <a:t>is a sentence</a:t>
            </a:r>
          </a:p>
          <a:p>
            <a:r>
              <a:rPr lang="en-US" dirty="0"/>
              <a:t>If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</a:t>
            </a:r>
            <a:r>
              <a:rPr lang="en-US" dirty="0"/>
              <a:t> and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</a:t>
            </a:r>
            <a:r>
              <a:rPr lang="en-US" dirty="0"/>
              <a:t> are sentences then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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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</a:t>
            </a:r>
            <a:r>
              <a:rPr lang="en-US" dirty="0"/>
              <a:t> is a sentence</a:t>
            </a:r>
          </a:p>
          <a:p>
            <a:r>
              <a:rPr lang="en-US" dirty="0"/>
              <a:t>If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</a:t>
            </a:r>
            <a:r>
              <a:rPr lang="en-US" dirty="0"/>
              <a:t> and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</a:t>
            </a:r>
            <a:r>
              <a:rPr lang="en-US" dirty="0"/>
              <a:t> are sentences then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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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</a:t>
            </a:r>
            <a:r>
              <a:rPr lang="en-US" dirty="0"/>
              <a:t> is a sentence</a:t>
            </a:r>
          </a:p>
          <a:p>
            <a:r>
              <a:rPr lang="en-US" dirty="0"/>
              <a:t>If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</a:t>
            </a:r>
            <a:r>
              <a:rPr lang="en-US" dirty="0"/>
              <a:t> and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</a:t>
            </a:r>
            <a:r>
              <a:rPr lang="en-US" dirty="0"/>
              <a:t> are sentences then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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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</a:t>
            </a:r>
            <a:r>
              <a:rPr lang="en-US" dirty="0"/>
              <a:t> is a sentence</a:t>
            </a:r>
          </a:p>
          <a:p>
            <a:r>
              <a:rPr lang="en-US" dirty="0"/>
              <a:t>If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</a:t>
            </a:r>
            <a:r>
              <a:rPr lang="en-US" dirty="0"/>
              <a:t> and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</a:t>
            </a:r>
            <a:r>
              <a:rPr lang="en-US" dirty="0"/>
              <a:t> are sentences then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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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</a:t>
            </a:r>
            <a:r>
              <a:rPr lang="en-US" dirty="0"/>
              <a:t> is a sentence</a:t>
            </a:r>
          </a:p>
          <a:p>
            <a:r>
              <a:rPr lang="en-US" dirty="0"/>
              <a:t>And p.s. there are no other sentences!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1117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29B555-E7F0-4D4F-A763-BAB6E34E2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Localization 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2F36D-6A0A-9343-965D-AD5F3E024A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397002"/>
            <a:ext cx="3151809" cy="4729164"/>
          </a:xfrm>
        </p:spPr>
        <p:txBody>
          <a:bodyPr/>
          <a:lstStyle/>
          <a:p>
            <a:r>
              <a:rPr lang="en-US" dirty="0"/>
              <a:t>Percept 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4B4DA54-FEC4-FB4F-9E4A-168F557C5F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8825" y="1859170"/>
            <a:ext cx="6287001" cy="3426062"/>
          </a:xfrm>
          <a:prstGeom prst="rect">
            <a:avLst/>
          </a:prstGeom>
        </p:spPr>
      </p:pic>
      <p:pic>
        <p:nvPicPr>
          <p:cNvPr id="48" name="Picture 51">
            <a:extLst>
              <a:ext uri="{FF2B5EF4-FFF2-40B4-BE49-F238E27FC236}">
                <a16:creationId xmlns:a16="http://schemas.microsoft.com/office/drawing/2014/main" id="{C92EE579-B93C-CE45-B0CE-8A3D33CBDD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81600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9" name="Picture 51">
            <a:extLst>
              <a:ext uri="{FF2B5EF4-FFF2-40B4-BE49-F238E27FC236}">
                <a16:creationId xmlns:a16="http://schemas.microsoft.com/office/drawing/2014/main" id="{361266CE-0684-2E4E-9FA6-F7E8B2AF5B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83333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3" name="Picture 51">
            <a:extLst>
              <a:ext uri="{FF2B5EF4-FFF2-40B4-BE49-F238E27FC236}">
                <a16:creationId xmlns:a16="http://schemas.microsoft.com/office/drawing/2014/main" id="{8BF9EC7F-8271-6344-B3FD-E31823B230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87265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8" name="Picture 51">
            <a:extLst>
              <a:ext uri="{FF2B5EF4-FFF2-40B4-BE49-F238E27FC236}">
                <a16:creationId xmlns:a16="http://schemas.microsoft.com/office/drawing/2014/main" id="{9DF29E35-7C63-C840-8AAB-09792477C0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540624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3" name="Picture 51">
            <a:extLst>
              <a:ext uri="{FF2B5EF4-FFF2-40B4-BE49-F238E27FC236}">
                <a16:creationId xmlns:a16="http://schemas.microsoft.com/office/drawing/2014/main" id="{E1F38728-AC93-6B46-9AAA-0319746F7B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546289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9" name="Picture 51">
            <a:extLst>
              <a:ext uri="{FF2B5EF4-FFF2-40B4-BE49-F238E27FC236}">
                <a16:creationId xmlns:a16="http://schemas.microsoft.com/office/drawing/2014/main" id="{0A805266-2016-F840-BFCD-25FDAF3CDA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43029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6" name="Picture 51">
            <a:extLst>
              <a:ext uri="{FF2B5EF4-FFF2-40B4-BE49-F238E27FC236}">
                <a16:creationId xmlns:a16="http://schemas.microsoft.com/office/drawing/2014/main" id="{92767825-2DAB-7C4C-92FE-6C45C67379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60666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8" name="Picture 51">
            <a:extLst>
              <a:ext uri="{FF2B5EF4-FFF2-40B4-BE49-F238E27FC236}">
                <a16:creationId xmlns:a16="http://schemas.microsoft.com/office/drawing/2014/main" id="{E9A6E41B-C00F-FF44-B263-C944AF3DE7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58933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1" name="Picture 51">
            <a:extLst>
              <a:ext uri="{FF2B5EF4-FFF2-40B4-BE49-F238E27FC236}">
                <a16:creationId xmlns:a16="http://schemas.microsoft.com/office/drawing/2014/main" id="{2751E042-8A7C-4D45-B9C0-277A16A007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60666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3" name="Picture 51">
            <a:extLst>
              <a:ext uri="{FF2B5EF4-FFF2-40B4-BE49-F238E27FC236}">
                <a16:creationId xmlns:a16="http://schemas.microsoft.com/office/drawing/2014/main" id="{69266F9E-61E1-0647-B99B-9BBCD84305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64598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6" name="Picture 51">
            <a:extLst>
              <a:ext uri="{FF2B5EF4-FFF2-40B4-BE49-F238E27FC236}">
                <a16:creationId xmlns:a16="http://schemas.microsoft.com/office/drawing/2014/main" id="{35D21D8E-E847-E647-9DE9-DAD0848356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80809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8" name="Picture 51">
            <a:extLst>
              <a:ext uri="{FF2B5EF4-FFF2-40B4-BE49-F238E27FC236}">
                <a16:creationId xmlns:a16="http://schemas.microsoft.com/office/drawing/2014/main" id="{35A8E707-4D6E-924A-A902-1213B686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79076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1" name="Picture 51">
            <a:extLst>
              <a:ext uri="{FF2B5EF4-FFF2-40B4-BE49-F238E27FC236}">
                <a16:creationId xmlns:a16="http://schemas.microsoft.com/office/drawing/2014/main" id="{046506A0-C550-1149-BCFE-3A68C04DE8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80809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3" name="Picture 51">
            <a:extLst>
              <a:ext uri="{FF2B5EF4-FFF2-40B4-BE49-F238E27FC236}">
                <a16:creationId xmlns:a16="http://schemas.microsoft.com/office/drawing/2014/main" id="{DCE0EAC6-F0CE-A144-9A12-0BFCF00B2F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84741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8" name="Picture 51">
            <a:extLst>
              <a:ext uri="{FF2B5EF4-FFF2-40B4-BE49-F238E27FC236}">
                <a16:creationId xmlns:a16="http://schemas.microsoft.com/office/drawing/2014/main" id="{7958C728-0C8C-564C-84BE-47C4C088A4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424175" y="2121111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1" name="Picture 51">
            <a:extLst>
              <a:ext uri="{FF2B5EF4-FFF2-40B4-BE49-F238E27FC236}">
                <a16:creationId xmlns:a16="http://schemas.microsoft.com/office/drawing/2014/main" id="{328C5CD9-358C-1340-A943-DC9107F4A5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425908" y="4039700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3" name="Picture 51">
            <a:extLst>
              <a:ext uri="{FF2B5EF4-FFF2-40B4-BE49-F238E27FC236}">
                <a16:creationId xmlns:a16="http://schemas.microsoft.com/office/drawing/2014/main" id="{6F3CE86A-E1CE-564A-B7F9-BDAD968843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429840" y="4674965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6" name="Picture 51">
            <a:extLst>
              <a:ext uri="{FF2B5EF4-FFF2-40B4-BE49-F238E27FC236}">
                <a16:creationId xmlns:a16="http://schemas.microsoft.com/office/drawing/2014/main" id="{C9AA5D11-B3DE-D847-B600-E3E258C19C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54970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9" name="Picture 51">
            <a:extLst>
              <a:ext uri="{FF2B5EF4-FFF2-40B4-BE49-F238E27FC236}">
                <a16:creationId xmlns:a16="http://schemas.microsoft.com/office/drawing/2014/main" id="{D4EFCAEE-B79E-2F45-B19D-2584B29B9C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54970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1" name="Picture 51">
            <a:extLst>
              <a:ext uri="{FF2B5EF4-FFF2-40B4-BE49-F238E27FC236}">
                <a16:creationId xmlns:a16="http://schemas.microsoft.com/office/drawing/2014/main" id="{84459B62-608C-D34A-9B36-FAD766C59E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54970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3" name="Picture 51">
            <a:extLst>
              <a:ext uri="{FF2B5EF4-FFF2-40B4-BE49-F238E27FC236}">
                <a16:creationId xmlns:a16="http://schemas.microsoft.com/office/drawing/2014/main" id="{DC5A0D52-351B-DF45-94EF-079534364B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58844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5" name="Picture 51">
            <a:extLst>
              <a:ext uri="{FF2B5EF4-FFF2-40B4-BE49-F238E27FC236}">
                <a16:creationId xmlns:a16="http://schemas.microsoft.com/office/drawing/2014/main" id="{DE0077BD-86BF-4B4D-A48B-E63965EE68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60577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6" name="Picture 51">
            <a:extLst>
              <a:ext uri="{FF2B5EF4-FFF2-40B4-BE49-F238E27FC236}">
                <a16:creationId xmlns:a16="http://schemas.microsoft.com/office/drawing/2014/main" id="{6FBE03AC-1D13-EB48-B8A5-48C2A757AC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64509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7" name="Picture 51">
            <a:extLst>
              <a:ext uri="{FF2B5EF4-FFF2-40B4-BE49-F238E27FC236}">
                <a16:creationId xmlns:a16="http://schemas.microsoft.com/office/drawing/2014/main" id="{72853EB4-844C-2D4E-B23F-71B189C937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85098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8" name="Picture 51">
            <a:extLst>
              <a:ext uri="{FF2B5EF4-FFF2-40B4-BE49-F238E27FC236}">
                <a16:creationId xmlns:a16="http://schemas.microsoft.com/office/drawing/2014/main" id="{F15FFAE6-39CE-114C-B4A1-DD592D2989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83365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0" name="Picture 51">
            <a:extLst>
              <a:ext uri="{FF2B5EF4-FFF2-40B4-BE49-F238E27FC236}">
                <a16:creationId xmlns:a16="http://schemas.microsoft.com/office/drawing/2014/main" id="{8AA81675-61E8-0742-AD9F-7D2435B673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85098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1" name="Picture 51">
            <a:extLst>
              <a:ext uri="{FF2B5EF4-FFF2-40B4-BE49-F238E27FC236}">
                <a16:creationId xmlns:a16="http://schemas.microsoft.com/office/drawing/2014/main" id="{930082CD-064A-9344-8B48-93A1F7C4C5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89030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2" name="Picture 51">
            <a:extLst>
              <a:ext uri="{FF2B5EF4-FFF2-40B4-BE49-F238E27FC236}">
                <a16:creationId xmlns:a16="http://schemas.microsoft.com/office/drawing/2014/main" id="{C82D0B77-95F3-0948-AACF-29B5AD2952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413551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3" name="Picture 51">
            <a:extLst>
              <a:ext uri="{FF2B5EF4-FFF2-40B4-BE49-F238E27FC236}">
                <a16:creationId xmlns:a16="http://schemas.microsoft.com/office/drawing/2014/main" id="{7FD6ADDE-E0AA-EC42-A544-6ABF3D554E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411818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4" name="Picture 51">
            <a:extLst>
              <a:ext uri="{FF2B5EF4-FFF2-40B4-BE49-F238E27FC236}">
                <a16:creationId xmlns:a16="http://schemas.microsoft.com/office/drawing/2014/main" id="{780F070E-9653-7749-88E8-A18F4E0777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413551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5" name="Picture 51">
            <a:extLst>
              <a:ext uri="{FF2B5EF4-FFF2-40B4-BE49-F238E27FC236}">
                <a16:creationId xmlns:a16="http://schemas.microsoft.com/office/drawing/2014/main" id="{B39AF6DA-940F-AB43-8A06-3FDF68CDE8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417483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5" name="Picture 51">
            <a:extLst>
              <a:ext uri="{FF2B5EF4-FFF2-40B4-BE49-F238E27FC236}">
                <a16:creationId xmlns:a16="http://schemas.microsoft.com/office/drawing/2014/main" id="{952EA5AF-F9BC-794C-9EB3-49EC2BB5EE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009261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6" name="Picture 51">
            <a:extLst>
              <a:ext uri="{FF2B5EF4-FFF2-40B4-BE49-F238E27FC236}">
                <a16:creationId xmlns:a16="http://schemas.microsoft.com/office/drawing/2014/main" id="{8D4F7CB9-E314-D348-8BED-F85F95F0F4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009261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7" name="Picture 51">
            <a:extLst>
              <a:ext uri="{FF2B5EF4-FFF2-40B4-BE49-F238E27FC236}">
                <a16:creationId xmlns:a16="http://schemas.microsoft.com/office/drawing/2014/main" id="{DB4761B9-8D53-1D40-B44C-ED361812FE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009261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1" name="Picture 51">
            <a:extLst>
              <a:ext uri="{FF2B5EF4-FFF2-40B4-BE49-F238E27FC236}">
                <a16:creationId xmlns:a16="http://schemas.microsoft.com/office/drawing/2014/main" id="{AA39864D-69FE-2540-A07C-1BB57740CE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300359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7" name="Picture 51">
            <a:extLst>
              <a:ext uri="{FF2B5EF4-FFF2-40B4-BE49-F238E27FC236}">
                <a16:creationId xmlns:a16="http://schemas.microsoft.com/office/drawing/2014/main" id="{9675FE6D-BE9B-F240-AAB3-6841E80A70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631202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1" name="Picture 51">
            <a:extLst>
              <a:ext uri="{FF2B5EF4-FFF2-40B4-BE49-F238E27FC236}">
                <a16:creationId xmlns:a16="http://schemas.microsoft.com/office/drawing/2014/main" id="{2C12CF84-D1EF-454C-A857-BF33A46AFB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636867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2" name="Picture 51">
            <a:extLst>
              <a:ext uri="{FF2B5EF4-FFF2-40B4-BE49-F238E27FC236}">
                <a16:creationId xmlns:a16="http://schemas.microsoft.com/office/drawing/2014/main" id="{7884CBE9-431D-5A42-A086-EF32B8E221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35587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3" name="Picture 51">
            <a:extLst>
              <a:ext uri="{FF2B5EF4-FFF2-40B4-BE49-F238E27FC236}">
                <a16:creationId xmlns:a16="http://schemas.microsoft.com/office/drawing/2014/main" id="{9C38D5A3-77E2-334D-9186-FEC85315F1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37320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4" name="Picture 51">
            <a:extLst>
              <a:ext uri="{FF2B5EF4-FFF2-40B4-BE49-F238E27FC236}">
                <a16:creationId xmlns:a16="http://schemas.microsoft.com/office/drawing/2014/main" id="{EA6C3FD8-2D20-AD4F-A7D8-0A7A23C07E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41252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112" name="Group 111">
            <a:extLst>
              <a:ext uri="{FF2B5EF4-FFF2-40B4-BE49-F238E27FC236}">
                <a16:creationId xmlns:a16="http://schemas.microsoft.com/office/drawing/2014/main" id="{FDC12A8E-5898-D149-81E3-7B4BCD0FC8C5}"/>
              </a:ext>
            </a:extLst>
          </p:cNvPr>
          <p:cNvGrpSpPr/>
          <p:nvPr/>
        </p:nvGrpSpPr>
        <p:grpSpPr>
          <a:xfrm rot="10800000">
            <a:off x="2438400" y="1549946"/>
            <a:ext cx="328840" cy="328840"/>
            <a:chOff x="2374341" y="1576160"/>
            <a:chExt cx="328840" cy="328840"/>
          </a:xfrm>
        </p:grpSpPr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2AF9E841-8152-5B42-8248-EFE8779E8D0C}"/>
                </a:ext>
              </a:extLst>
            </p:cNvPr>
            <p:cNvSpPr/>
            <p:nvPr/>
          </p:nvSpPr>
          <p:spPr>
            <a:xfrm>
              <a:off x="2374341" y="1576160"/>
              <a:ext cx="328840" cy="328840"/>
            </a:xfrm>
            <a:prstGeom prst="rect">
              <a:avLst/>
            </a:prstGeom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861F9355-E4C6-5942-BBC7-3F2D24A74FED}"/>
                </a:ext>
              </a:extLst>
            </p:cNvPr>
            <p:cNvCxnSpPr/>
            <p:nvPr/>
          </p:nvCxnSpPr>
          <p:spPr>
            <a:xfrm>
              <a:off x="2374341" y="1576160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D72CFAA6-928C-2A46-B4BF-9792346A9DB3}"/>
                </a:ext>
              </a:extLst>
            </p:cNvPr>
            <p:cNvCxnSpPr/>
            <p:nvPr/>
          </p:nvCxnSpPr>
          <p:spPr>
            <a:xfrm>
              <a:off x="2374341" y="1903141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8" name="TextBox 117">
            <a:extLst>
              <a:ext uri="{FF2B5EF4-FFF2-40B4-BE49-F238E27FC236}">
                <a16:creationId xmlns:a16="http://schemas.microsoft.com/office/drawing/2014/main" id="{20C87256-3CF5-E64D-996F-8B198C9BF118}"/>
              </a:ext>
            </a:extLst>
          </p:cNvPr>
          <p:cNvSpPr txBox="1"/>
          <p:nvPr/>
        </p:nvSpPr>
        <p:spPr>
          <a:xfrm>
            <a:off x="2286000" y="2052935"/>
            <a:ext cx="10727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rgbClr val="CC00CC"/>
                </a:solidFill>
              </a:rPr>
              <a:t>WEST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31FE949D-FD60-BC4D-8581-96B98F885244}"/>
              </a:ext>
            </a:extLst>
          </p:cNvPr>
          <p:cNvGrpSpPr/>
          <p:nvPr/>
        </p:nvGrpSpPr>
        <p:grpSpPr>
          <a:xfrm rot="10800000">
            <a:off x="2438400" y="2689297"/>
            <a:ext cx="328840" cy="328840"/>
            <a:chOff x="2374341" y="1576160"/>
            <a:chExt cx="328840" cy="32884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FAB4D20-1B78-F946-A95E-75F08EE283CA}"/>
                </a:ext>
              </a:extLst>
            </p:cNvPr>
            <p:cNvSpPr/>
            <p:nvPr/>
          </p:nvSpPr>
          <p:spPr>
            <a:xfrm>
              <a:off x="2374341" y="1576160"/>
              <a:ext cx="328840" cy="328840"/>
            </a:xfrm>
            <a:prstGeom prst="rect">
              <a:avLst/>
            </a:prstGeom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DBC70F75-1803-AC4F-9000-94C3B4EF4F70}"/>
                </a:ext>
              </a:extLst>
            </p:cNvPr>
            <p:cNvCxnSpPr/>
            <p:nvPr/>
          </p:nvCxnSpPr>
          <p:spPr>
            <a:xfrm>
              <a:off x="2374341" y="1576160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53EC18C3-F7FB-6344-B782-C7AEAB8C0D92}"/>
                </a:ext>
              </a:extLst>
            </p:cNvPr>
            <p:cNvCxnSpPr/>
            <p:nvPr/>
          </p:nvCxnSpPr>
          <p:spPr>
            <a:xfrm>
              <a:off x="2374341" y="1903141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29134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29B555-E7F0-4D4F-A763-BAB6E34E2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Localization 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2F36D-6A0A-9343-965D-AD5F3E024A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397002"/>
            <a:ext cx="3151809" cy="4729164"/>
          </a:xfrm>
        </p:spPr>
        <p:txBody>
          <a:bodyPr/>
          <a:lstStyle/>
          <a:p>
            <a:r>
              <a:rPr lang="en-US" dirty="0"/>
              <a:t>Percept 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4B4DA54-FEC4-FB4F-9E4A-168F557C5F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8825" y="1859170"/>
            <a:ext cx="6287001" cy="3426062"/>
          </a:xfrm>
          <a:prstGeom prst="rect">
            <a:avLst/>
          </a:prstGeom>
        </p:spPr>
      </p:pic>
      <p:pic>
        <p:nvPicPr>
          <p:cNvPr id="58" name="Picture 51">
            <a:extLst>
              <a:ext uri="{FF2B5EF4-FFF2-40B4-BE49-F238E27FC236}">
                <a16:creationId xmlns:a16="http://schemas.microsoft.com/office/drawing/2014/main" id="{9DF29E35-7C63-C840-8AAB-09792477C0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540624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3" name="Picture 51">
            <a:extLst>
              <a:ext uri="{FF2B5EF4-FFF2-40B4-BE49-F238E27FC236}">
                <a16:creationId xmlns:a16="http://schemas.microsoft.com/office/drawing/2014/main" id="{E1F38728-AC93-6B46-9AAA-0319746F7B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546289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6" name="Picture 51">
            <a:extLst>
              <a:ext uri="{FF2B5EF4-FFF2-40B4-BE49-F238E27FC236}">
                <a16:creationId xmlns:a16="http://schemas.microsoft.com/office/drawing/2014/main" id="{35D21D8E-E847-E647-9DE9-DAD0848356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80809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8" name="Picture 51">
            <a:extLst>
              <a:ext uri="{FF2B5EF4-FFF2-40B4-BE49-F238E27FC236}">
                <a16:creationId xmlns:a16="http://schemas.microsoft.com/office/drawing/2014/main" id="{35A8E707-4D6E-924A-A902-1213B686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79076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1" name="Picture 51">
            <a:extLst>
              <a:ext uri="{FF2B5EF4-FFF2-40B4-BE49-F238E27FC236}">
                <a16:creationId xmlns:a16="http://schemas.microsoft.com/office/drawing/2014/main" id="{046506A0-C550-1149-BCFE-3A68C04DE8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80809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3" name="Picture 51">
            <a:extLst>
              <a:ext uri="{FF2B5EF4-FFF2-40B4-BE49-F238E27FC236}">
                <a16:creationId xmlns:a16="http://schemas.microsoft.com/office/drawing/2014/main" id="{DCE0EAC6-F0CE-A144-9A12-0BFCF00B2F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84741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8" name="Picture 51">
            <a:extLst>
              <a:ext uri="{FF2B5EF4-FFF2-40B4-BE49-F238E27FC236}">
                <a16:creationId xmlns:a16="http://schemas.microsoft.com/office/drawing/2014/main" id="{7958C728-0C8C-564C-84BE-47C4C088A4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424175" y="2121111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1" name="Picture 51">
            <a:extLst>
              <a:ext uri="{FF2B5EF4-FFF2-40B4-BE49-F238E27FC236}">
                <a16:creationId xmlns:a16="http://schemas.microsoft.com/office/drawing/2014/main" id="{328C5CD9-358C-1340-A943-DC9107F4A5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425908" y="4039700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3" name="Picture 51">
            <a:extLst>
              <a:ext uri="{FF2B5EF4-FFF2-40B4-BE49-F238E27FC236}">
                <a16:creationId xmlns:a16="http://schemas.microsoft.com/office/drawing/2014/main" id="{6F3CE86A-E1CE-564A-B7F9-BDAD968843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429840" y="4674965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9" name="Picture 51">
            <a:extLst>
              <a:ext uri="{FF2B5EF4-FFF2-40B4-BE49-F238E27FC236}">
                <a16:creationId xmlns:a16="http://schemas.microsoft.com/office/drawing/2014/main" id="{D4EFCAEE-B79E-2F45-B19D-2584B29B9C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54970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3" name="Picture 51">
            <a:extLst>
              <a:ext uri="{FF2B5EF4-FFF2-40B4-BE49-F238E27FC236}">
                <a16:creationId xmlns:a16="http://schemas.microsoft.com/office/drawing/2014/main" id="{DC5A0D52-351B-DF45-94EF-079534364B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58844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5" name="Picture 51">
            <a:extLst>
              <a:ext uri="{FF2B5EF4-FFF2-40B4-BE49-F238E27FC236}">
                <a16:creationId xmlns:a16="http://schemas.microsoft.com/office/drawing/2014/main" id="{DE0077BD-86BF-4B4D-A48B-E63965EE68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60577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6" name="Picture 51">
            <a:extLst>
              <a:ext uri="{FF2B5EF4-FFF2-40B4-BE49-F238E27FC236}">
                <a16:creationId xmlns:a16="http://schemas.microsoft.com/office/drawing/2014/main" id="{6FBE03AC-1D13-EB48-B8A5-48C2A757AC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64509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8" name="Picture 51">
            <a:extLst>
              <a:ext uri="{FF2B5EF4-FFF2-40B4-BE49-F238E27FC236}">
                <a16:creationId xmlns:a16="http://schemas.microsoft.com/office/drawing/2014/main" id="{F15FFAE6-39CE-114C-B4A1-DD592D2989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83365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0" name="Picture 51">
            <a:extLst>
              <a:ext uri="{FF2B5EF4-FFF2-40B4-BE49-F238E27FC236}">
                <a16:creationId xmlns:a16="http://schemas.microsoft.com/office/drawing/2014/main" id="{8AA81675-61E8-0742-AD9F-7D2435B673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85098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1" name="Picture 51">
            <a:extLst>
              <a:ext uri="{FF2B5EF4-FFF2-40B4-BE49-F238E27FC236}">
                <a16:creationId xmlns:a16="http://schemas.microsoft.com/office/drawing/2014/main" id="{930082CD-064A-9344-8B48-93A1F7C4C5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89030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2" name="Picture 51">
            <a:extLst>
              <a:ext uri="{FF2B5EF4-FFF2-40B4-BE49-F238E27FC236}">
                <a16:creationId xmlns:a16="http://schemas.microsoft.com/office/drawing/2014/main" id="{C82D0B77-95F3-0948-AACF-29B5AD2952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413551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3" name="Picture 51">
            <a:extLst>
              <a:ext uri="{FF2B5EF4-FFF2-40B4-BE49-F238E27FC236}">
                <a16:creationId xmlns:a16="http://schemas.microsoft.com/office/drawing/2014/main" id="{7FD6ADDE-E0AA-EC42-A544-6ABF3D554E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411818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4" name="Picture 51">
            <a:extLst>
              <a:ext uri="{FF2B5EF4-FFF2-40B4-BE49-F238E27FC236}">
                <a16:creationId xmlns:a16="http://schemas.microsoft.com/office/drawing/2014/main" id="{780F070E-9653-7749-88E8-A18F4E0777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413551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5" name="Picture 51">
            <a:extLst>
              <a:ext uri="{FF2B5EF4-FFF2-40B4-BE49-F238E27FC236}">
                <a16:creationId xmlns:a16="http://schemas.microsoft.com/office/drawing/2014/main" id="{B39AF6DA-940F-AB43-8A06-3FDF68CDE8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417483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1" name="Picture 51">
            <a:extLst>
              <a:ext uri="{FF2B5EF4-FFF2-40B4-BE49-F238E27FC236}">
                <a16:creationId xmlns:a16="http://schemas.microsoft.com/office/drawing/2014/main" id="{AA39864D-69FE-2540-A07C-1BB57740CE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300359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2" name="Picture 51">
            <a:extLst>
              <a:ext uri="{FF2B5EF4-FFF2-40B4-BE49-F238E27FC236}">
                <a16:creationId xmlns:a16="http://schemas.microsoft.com/office/drawing/2014/main" id="{7884CBE9-431D-5A42-A086-EF32B8E221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35587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4" name="Picture 51">
            <a:extLst>
              <a:ext uri="{FF2B5EF4-FFF2-40B4-BE49-F238E27FC236}">
                <a16:creationId xmlns:a16="http://schemas.microsoft.com/office/drawing/2014/main" id="{EA6C3FD8-2D20-AD4F-A7D8-0A7A23C07E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41252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112" name="Group 111">
            <a:extLst>
              <a:ext uri="{FF2B5EF4-FFF2-40B4-BE49-F238E27FC236}">
                <a16:creationId xmlns:a16="http://schemas.microsoft.com/office/drawing/2014/main" id="{FDC12A8E-5898-D149-81E3-7B4BCD0FC8C5}"/>
              </a:ext>
            </a:extLst>
          </p:cNvPr>
          <p:cNvGrpSpPr/>
          <p:nvPr/>
        </p:nvGrpSpPr>
        <p:grpSpPr>
          <a:xfrm rot="10800000">
            <a:off x="2438400" y="1549946"/>
            <a:ext cx="328840" cy="328840"/>
            <a:chOff x="2374341" y="1576160"/>
            <a:chExt cx="328840" cy="328840"/>
          </a:xfrm>
        </p:grpSpPr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2AF9E841-8152-5B42-8248-EFE8779E8D0C}"/>
                </a:ext>
              </a:extLst>
            </p:cNvPr>
            <p:cNvSpPr/>
            <p:nvPr/>
          </p:nvSpPr>
          <p:spPr>
            <a:xfrm>
              <a:off x="2374341" y="1576160"/>
              <a:ext cx="328840" cy="328840"/>
            </a:xfrm>
            <a:prstGeom prst="rect">
              <a:avLst/>
            </a:prstGeom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861F9355-E4C6-5942-BBC7-3F2D24A74FED}"/>
                </a:ext>
              </a:extLst>
            </p:cNvPr>
            <p:cNvCxnSpPr/>
            <p:nvPr/>
          </p:nvCxnSpPr>
          <p:spPr>
            <a:xfrm>
              <a:off x="2374341" y="1576160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D72CFAA6-928C-2A46-B4BF-9792346A9DB3}"/>
                </a:ext>
              </a:extLst>
            </p:cNvPr>
            <p:cNvCxnSpPr/>
            <p:nvPr/>
          </p:nvCxnSpPr>
          <p:spPr>
            <a:xfrm>
              <a:off x="2374341" y="1903141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8" name="TextBox 117">
            <a:extLst>
              <a:ext uri="{FF2B5EF4-FFF2-40B4-BE49-F238E27FC236}">
                <a16:creationId xmlns:a16="http://schemas.microsoft.com/office/drawing/2014/main" id="{20C87256-3CF5-E64D-996F-8B198C9BF118}"/>
              </a:ext>
            </a:extLst>
          </p:cNvPr>
          <p:cNvSpPr txBox="1"/>
          <p:nvPr/>
        </p:nvSpPr>
        <p:spPr>
          <a:xfrm>
            <a:off x="2286000" y="2052935"/>
            <a:ext cx="10727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rgbClr val="CC00CC"/>
                </a:solidFill>
              </a:rPr>
              <a:t>WEST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31FE949D-FD60-BC4D-8581-96B98F885244}"/>
              </a:ext>
            </a:extLst>
          </p:cNvPr>
          <p:cNvGrpSpPr/>
          <p:nvPr/>
        </p:nvGrpSpPr>
        <p:grpSpPr>
          <a:xfrm rot="10800000">
            <a:off x="2438400" y="2689297"/>
            <a:ext cx="328840" cy="328840"/>
            <a:chOff x="2374341" y="1576160"/>
            <a:chExt cx="328840" cy="32884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FAB4D20-1B78-F946-A95E-75F08EE283CA}"/>
                </a:ext>
              </a:extLst>
            </p:cNvPr>
            <p:cNvSpPr/>
            <p:nvPr/>
          </p:nvSpPr>
          <p:spPr>
            <a:xfrm>
              <a:off x="2374341" y="1576160"/>
              <a:ext cx="328840" cy="328840"/>
            </a:xfrm>
            <a:prstGeom prst="rect">
              <a:avLst/>
            </a:prstGeom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DBC70F75-1803-AC4F-9000-94C3B4EF4F70}"/>
                </a:ext>
              </a:extLst>
            </p:cNvPr>
            <p:cNvCxnSpPr/>
            <p:nvPr/>
          </p:nvCxnSpPr>
          <p:spPr>
            <a:xfrm>
              <a:off x="2374341" y="1576160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53EC18C3-F7FB-6344-B782-C7AEAB8C0D92}"/>
                </a:ext>
              </a:extLst>
            </p:cNvPr>
            <p:cNvCxnSpPr/>
            <p:nvPr/>
          </p:nvCxnSpPr>
          <p:spPr>
            <a:xfrm>
              <a:off x="2374341" y="1903141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2D6ACE4B-B5A8-6A4F-8853-A5532A310E80}"/>
              </a:ext>
            </a:extLst>
          </p:cNvPr>
          <p:cNvSpPr txBox="1"/>
          <p:nvPr/>
        </p:nvSpPr>
        <p:spPr>
          <a:xfrm>
            <a:off x="2279751" y="3229467"/>
            <a:ext cx="10727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rgbClr val="CC00CC"/>
                </a:solidFill>
              </a:rPr>
              <a:t>WEST</a:t>
            </a:r>
          </a:p>
        </p:txBody>
      </p:sp>
    </p:spTree>
    <p:extLst>
      <p:ext uri="{BB962C8B-B14F-4D97-AF65-F5344CB8AC3E}">
        <p14:creationId xmlns:p14="http://schemas.microsoft.com/office/powerpoint/2010/main" val="4189460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29B555-E7F0-4D4F-A763-BAB6E34E2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Localization 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2F36D-6A0A-9343-965D-AD5F3E024A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397002"/>
            <a:ext cx="3151809" cy="4729164"/>
          </a:xfrm>
        </p:spPr>
        <p:txBody>
          <a:bodyPr/>
          <a:lstStyle/>
          <a:p>
            <a:r>
              <a:rPr lang="en-US" dirty="0"/>
              <a:t>Percept 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4B4DA54-FEC4-FB4F-9E4A-168F557C5F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8825" y="1859170"/>
            <a:ext cx="6287001" cy="3426062"/>
          </a:xfrm>
          <a:prstGeom prst="rect">
            <a:avLst/>
          </a:prstGeom>
        </p:spPr>
      </p:pic>
      <p:pic>
        <p:nvPicPr>
          <p:cNvPr id="58" name="Picture 51">
            <a:extLst>
              <a:ext uri="{FF2B5EF4-FFF2-40B4-BE49-F238E27FC236}">
                <a16:creationId xmlns:a16="http://schemas.microsoft.com/office/drawing/2014/main" id="{9DF29E35-7C63-C840-8AAB-09792477C0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81600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3" name="Picture 51">
            <a:extLst>
              <a:ext uri="{FF2B5EF4-FFF2-40B4-BE49-F238E27FC236}">
                <a16:creationId xmlns:a16="http://schemas.microsoft.com/office/drawing/2014/main" id="{E1F38728-AC93-6B46-9AAA-0319746F7B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87265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6" name="Picture 51">
            <a:extLst>
              <a:ext uri="{FF2B5EF4-FFF2-40B4-BE49-F238E27FC236}">
                <a16:creationId xmlns:a16="http://schemas.microsoft.com/office/drawing/2014/main" id="{35D21D8E-E847-E647-9DE9-DAD0848356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21785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8" name="Picture 51">
            <a:extLst>
              <a:ext uri="{FF2B5EF4-FFF2-40B4-BE49-F238E27FC236}">
                <a16:creationId xmlns:a16="http://schemas.microsoft.com/office/drawing/2014/main" id="{35A8E707-4D6E-924A-A902-1213B686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20052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1" name="Picture 51">
            <a:extLst>
              <a:ext uri="{FF2B5EF4-FFF2-40B4-BE49-F238E27FC236}">
                <a16:creationId xmlns:a16="http://schemas.microsoft.com/office/drawing/2014/main" id="{046506A0-C550-1149-BCFE-3A68C04DE8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21785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3" name="Picture 51">
            <a:extLst>
              <a:ext uri="{FF2B5EF4-FFF2-40B4-BE49-F238E27FC236}">
                <a16:creationId xmlns:a16="http://schemas.microsoft.com/office/drawing/2014/main" id="{DCE0EAC6-F0CE-A144-9A12-0BFCF00B2F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25717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8" name="Picture 51">
            <a:extLst>
              <a:ext uri="{FF2B5EF4-FFF2-40B4-BE49-F238E27FC236}">
                <a16:creationId xmlns:a16="http://schemas.microsoft.com/office/drawing/2014/main" id="{7958C728-0C8C-564C-84BE-47C4C088A4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65151" y="2121111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1" name="Picture 51">
            <a:extLst>
              <a:ext uri="{FF2B5EF4-FFF2-40B4-BE49-F238E27FC236}">
                <a16:creationId xmlns:a16="http://schemas.microsoft.com/office/drawing/2014/main" id="{328C5CD9-358C-1340-A943-DC9107F4A5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66884" y="4039700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3" name="Picture 51">
            <a:extLst>
              <a:ext uri="{FF2B5EF4-FFF2-40B4-BE49-F238E27FC236}">
                <a16:creationId xmlns:a16="http://schemas.microsoft.com/office/drawing/2014/main" id="{6F3CE86A-E1CE-564A-B7F9-BDAD968843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70816" y="4674965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9" name="Picture 51">
            <a:extLst>
              <a:ext uri="{FF2B5EF4-FFF2-40B4-BE49-F238E27FC236}">
                <a16:creationId xmlns:a16="http://schemas.microsoft.com/office/drawing/2014/main" id="{D4EFCAEE-B79E-2F45-B19D-2584B29B9C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795946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3" name="Picture 51">
            <a:extLst>
              <a:ext uri="{FF2B5EF4-FFF2-40B4-BE49-F238E27FC236}">
                <a16:creationId xmlns:a16="http://schemas.microsoft.com/office/drawing/2014/main" id="{DC5A0D52-351B-DF45-94EF-079534364B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399820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5" name="Picture 51">
            <a:extLst>
              <a:ext uri="{FF2B5EF4-FFF2-40B4-BE49-F238E27FC236}">
                <a16:creationId xmlns:a16="http://schemas.microsoft.com/office/drawing/2014/main" id="{DE0077BD-86BF-4B4D-A48B-E63965EE68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401553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6" name="Picture 51">
            <a:extLst>
              <a:ext uri="{FF2B5EF4-FFF2-40B4-BE49-F238E27FC236}">
                <a16:creationId xmlns:a16="http://schemas.microsoft.com/office/drawing/2014/main" id="{6FBE03AC-1D13-EB48-B8A5-48C2A757AC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405485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8" name="Picture 51">
            <a:extLst>
              <a:ext uri="{FF2B5EF4-FFF2-40B4-BE49-F238E27FC236}">
                <a16:creationId xmlns:a16="http://schemas.microsoft.com/office/drawing/2014/main" id="{F15FFAE6-39CE-114C-B4A1-DD592D2989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24341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0" name="Picture 51">
            <a:extLst>
              <a:ext uri="{FF2B5EF4-FFF2-40B4-BE49-F238E27FC236}">
                <a16:creationId xmlns:a16="http://schemas.microsoft.com/office/drawing/2014/main" id="{8AA81675-61E8-0742-AD9F-7D2435B673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26074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1" name="Picture 51">
            <a:extLst>
              <a:ext uri="{FF2B5EF4-FFF2-40B4-BE49-F238E27FC236}">
                <a16:creationId xmlns:a16="http://schemas.microsoft.com/office/drawing/2014/main" id="{930082CD-064A-9344-8B48-93A1F7C4C5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30006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2" name="Picture 51">
            <a:extLst>
              <a:ext uri="{FF2B5EF4-FFF2-40B4-BE49-F238E27FC236}">
                <a16:creationId xmlns:a16="http://schemas.microsoft.com/office/drawing/2014/main" id="{C82D0B77-95F3-0948-AACF-29B5AD2952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54527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3" name="Picture 51">
            <a:extLst>
              <a:ext uri="{FF2B5EF4-FFF2-40B4-BE49-F238E27FC236}">
                <a16:creationId xmlns:a16="http://schemas.microsoft.com/office/drawing/2014/main" id="{7FD6ADDE-E0AA-EC42-A544-6ABF3D554E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52794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4" name="Picture 51">
            <a:extLst>
              <a:ext uri="{FF2B5EF4-FFF2-40B4-BE49-F238E27FC236}">
                <a16:creationId xmlns:a16="http://schemas.microsoft.com/office/drawing/2014/main" id="{780F070E-9653-7749-88E8-A18F4E0777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54527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5" name="Picture 51">
            <a:extLst>
              <a:ext uri="{FF2B5EF4-FFF2-40B4-BE49-F238E27FC236}">
                <a16:creationId xmlns:a16="http://schemas.microsoft.com/office/drawing/2014/main" id="{B39AF6DA-940F-AB43-8A06-3FDF68CDE8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58459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1" name="Picture 51">
            <a:extLst>
              <a:ext uri="{FF2B5EF4-FFF2-40B4-BE49-F238E27FC236}">
                <a16:creationId xmlns:a16="http://schemas.microsoft.com/office/drawing/2014/main" id="{AA39864D-69FE-2540-A07C-1BB57740CE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941335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2" name="Picture 51">
            <a:extLst>
              <a:ext uri="{FF2B5EF4-FFF2-40B4-BE49-F238E27FC236}">
                <a16:creationId xmlns:a16="http://schemas.microsoft.com/office/drawing/2014/main" id="{7884CBE9-431D-5A42-A086-EF32B8E221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576563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4" name="Picture 51">
            <a:extLst>
              <a:ext uri="{FF2B5EF4-FFF2-40B4-BE49-F238E27FC236}">
                <a16:creationId xmlns:a16="http://schemas.microsoft.com/office/drawing/2014/main" id="{EA6C3FD8-2D20-AD4F-A7D8-0A7A23C07E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582228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112" name="Group 111">
            <a:extLst>
              <a:ext uri="{FF2B5EF4-FFF2-40B4-BE49-F238E27FC236}">
                <a16:creationId xmlns:a16="http://schemas.microsoft.com/office/drawing/2014/main" id="{FDC12A8E-5898-D149-81E3-7B4BCD0FC8C5}"/>
              </a:ext>
            </a:extLst>
          </p:cNvPr>
          <p:cNvGrpSpPr/>
          <p:nvPr/>
        </p:nvGrpSpPr>
        <p:grpSpPr>
          <a:xfrm rot="10800000">
            <a:off x="2438400" y="1549946"/>
            <a:ext cx="328840" cy="328840"/>
            <a:chOff x="2374341" y="1576160"/>
            <a:chExt cx="328840" cy="328840"/>
          </a:xfrm>
        </p:grpSpPr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2AF9E841-8152-5B42-8248-EFE8779E8D0C}"/>
                </a:ext>
              </a:extLst>
            </p:cNvPr>
            <p:cNvSpPr/>
            <p:nvPr/>
          </p:nvSpPr>
          <p:spPr>
            <a:xfrm>
              <a:off x="2374341" y="1576160"/>
              <a:ext cx="328840" cy="328840"/>
            </a:xfrm>
            <a:prstGeom prst="rect">
              <a:avLst/>
            </a:prstGeom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861F9355-E4C6-5942-BBC7-3F2D24A74FED}"/>
                </a:ext>
              </a:extLst>
            </p:cNvPr>
            <p:cNvCxnSpPr/>
            <p:nvPr/>
          </p:nvCxnSpPr>
          <p:spPr>
            <a:xfrm>
              <a:off x="2374341" y="1576160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D72CFAA6-928C-2A46-B4BF-9792346A9DB3}"/>
                </a:ext>
              </a:extLst>
            </p:cNvPr>
            <p:cNvCxnSpPr/>
            <p:nvPr/>
          </p:nvCxnSpPr>
          <p:spPr>
            <a:xfrm>
              <a:off x="2374341" y="1903141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8" name="TextBox 117">
            <a:extLst>
              <a:ext uri="{FF2B5EF4-FFF2-40B4-BE49-F238E27FC236}">
                <a16:creationId xmlns:a16="http://schemas.microsoft.com/office/drawing/2014/main" id="{20C87256-3CF5-E64D-996F-8B198C9BF118}"/>
              </a:ext>
            </a:extLst>
          </p:cNvPr>
          <p:cNvSpPr txBox="1"/>
          <p:nvPr/>
        </p:nvSpPr>
        <p:spPr>
          <a:xfrm>
            <a:off x="2286000" y="2052935"/>
            <a:ext cx="10727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rgbClr val="CC00CC"/>
                </a:solidFill>
              </a:rPr>
              <a:t>WEST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31FE949D-FD60-BC4D-8581-96B98F885244}"/>
              </a:ext>
            </a:extLst>
          </p:cNvPr>
          <p:cNvGrpSpPr/>
          <p:nvPr/>
        </p:nvGrpSpPr>
        <p:grpSpPr>
          <a:xfrm rot="10800000">
            <a:off x="2438400" y="2689297"/>
            <a:ext cx="328840" cy="328840"/>
            <a:chOff x="2374341" y="1576160"/>
            <a:chExt cx="328840" cy="32884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FAB4D20-1B78-F946-A95E-75F08EE283CA}"/>
                </a:ext>
              </a:extLst>
            </p:cNvPr>
            <p:cNvSpPr/>
            <p:nvPr/>
          </p:nvSpPr>
          <p:spPr>
            <a:xfrm>
              <a:off x="2374341" y="1576160"/>
              <a:ext cx="328840" cy="328840"/>
            </a:xfrm>
            <a:prstGeom prst="rect">
              <a:avLst/>
            </a:prstGeom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DBC70F75-1803-AC4F-9000-94C3B4EF4F70}"/>
                </a:ext>
              </a:extLst>
            </p:cNvPr>
            <p:cNvCxnSpPr/>
            <p:nvPr/>
          </p:nvCxnSpPr>
          <p:spPr>
            <a:xfrm>
              <a:off x="2374341" y="1576160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53EC18C3-F7FB-6344-B782-C7AEAB8C0D92}"/>
                </a:ext>
              </a:extLst>
            </p:cNvPr>
            <p:cNvCxnSpPr/>
            <p:nvPr/>
          </p:nvCxnSpPr>
          <p:spPr>
            <a:xfrm>
              <a:off x="2374341" y="1903141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2D6ACE4B-B5A8-6A4F-8853-A5532A310E80}"/>
              </a:ext>
            </a:extLst>
          </p:cNvPr>
          <p:cNvSpPr txBox="1"/>
          <p:nvPr/>
        </p:nvSpPr>
        <p:spPr>
          <a:xfrm>
            <a:off x="2279751" y="3229467"/>
            <a:ext cx="10727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rgbClr val="CC00CC"/>
                </a:solidFill>
              </a:rPr>
              <a:t>WEST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3BD42A35-9DB4-134A-8F13-E93AF1AA3613}"/>
              </a:ext>
            </a:extLst>
          </p:cNvPr>
          <p:cNvGrpSpPr/>
          <p:nvPr/>
        </p:nvGrpSpPr>
        <p:grpSpPr>
          <a:xfrm rot="10800000">
            <a:off x="2438399" y="3906815"/>
            <a:ext cx="328840" cy="328840"/>
            <a:chOff x="2374341" y="1576160"/>
            <a:chExt cx="328840" cy="328840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D1C7F2DE-F95C-F14B-9DC6-671C507C6FAD}"/>
                </a:ext>
              </a:extLst>
            </p:cNvPr>
            <p:cNvSpPr/>
            <p:nvPr/>
          </p:nvSpPr>
          <p:spPr>
            <a:xfrm>
              <a:off x="2374341" y="1576160"/>
              <a:ext cx="328840" cy="328840"/>
            </a:xfrm>
            <a:prstGeom prst="rect">
              <a:avLst/>
            </a:prstGeom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802F8148-D920-584F-A14C-8B3F662463DE}"/>
                </a:ext>
              </a:extLst>
            </p:cNvPr>
            <p:cNvCxnSpPr/>
            <p:nvPr/>
          </p:nvCxnSpPr>
          <p:spPr>
            <a:xfrm>
              <a:off x="2374341" y="1576160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4BD6A628-42DD-D141-A849-641B0F2A1FB1}"/>
                </a:ext>
              </a:extLst>
            </p:cNvPr>
            <p:cNvCxnSpPr/>
            <p:nvPr/>
          </p:nvCxnSpPr>
          <p:spPr>
            <a:xfrm>
              <a:off x="2374341" y="1903141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97534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29B555-E7F0-4D4F-A763-BAB6E34E2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Localization 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2F36D-6A0A-9343-965D-AD5F3E024A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397002"/>
            <a:ext cx="3151809" cy="4729164"/>
          </a:xfrm>
        </p:spPr>
        <p:txBody>
          <a:bodyPr/>
          <a:lstStyle/>
          <a:p>
            <a:r>
              <a:rPr lang="en-US" dirty="0"/>
              <a:t>Percept 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4B4DA54-FEC4-FB4F-9E4A-168F557C5F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8825" y="1859170"/>
            <a:ext cx="6287001" cy="3426062"/>
          </a:xfrm>
          <a:prstGeom prst="rect">
            <a:avLst/>
          </a:prstGeom>
        </p:spPr>
      </p:pic>
      <p:pic>
        <p:nvPicPr>
          <p:cNvPr id="108" name="Picture 51">
            <a:extLst>
              <a:ext uri="{FF2B5EF4-FFF2-40B4-BE49-F238E27FC236}">
                <a16:creationId xmlns:a16="http://schemas.microsoft.com/office/drawing/2014/main" id="{7958C728-0C8C-564C-84BE-47C4C088A4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65151" y="2121111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1" name="Picture 51">
            <a:extLst>
              <a:ext uri="{FF2B5EF4-FFF2-40B4-BE49-F238E27FC236}">
                <a16:creationId xmlns:a16="http://schemas.microsoft.com/office/drawing/2014/main" id="{328C5CD9-358C-1340-A943-DC9107F4A5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66884" y="4039700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3" name="Picture 51">
            <a:extLst>
              <a:ext uri="{FF2B5EF4-FFF2-40B4-BE49-F238E27FC236}">
                <a16:creationId xmlns:a16="http://schemas.microsoft.com/office/drawing/2014/main" id="{6F3CE86A-E1CE-564A-B7F9-BDAD968843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70816" y="4674965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3" name="Picture 51">
            <a:extLst>
              <a:ext uri="{FF2B5EF4-FFF2-40B4-BE49-F238E27FC236}">
                <a16:creationId xmlns:a16="http://schemas.microsoft.com/office/drawing/2014/main" id="{DC5A0D52-351B-DF45-94EF-079534364B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399820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5" name="Picture 51">
            <a:extLst>
              <a:ext uri="{FF2B5EF4-FFF2-40B4-BE49-F238E27FC236}">
                <a16:creationId xmlns:a16="http://schemas.microsoft.com/office/drawing/2014/main" id="{DE0077BD-86BF-4B4D-A48B-E63965EE68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401553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6" name="Picture 51">
            <a:extLst>
              <a:ext uri="{FF2B5EF4-FFF2-40B4-BE49-F238E27FC236}">
                <a16:creationId xmlns:a16="http://schemas.microsoft.com/office/drawing/2014/main" id="{6FBE03AC-1D13-EB48-B8A5-48C2A757AC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405485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8" name="Picture 51">
            <a:extLst>
              <a:ext uri="{FF2B5EF4-FFF2-40B4-BE49-F238E27FC236}">
                <a16:creationId xmlns:a16="http://schemas.microsoft.com/office/drawing/2014/main" id="{F15FFAE6-39CE-114C-B4A1-DD592D2989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24341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0" name="Picture 51">
            <a:extLst>
              <a:ext uri="{FF2B5EF4-FFF2-40B4-BE49-F238E27FC236}">
                <a16:creationId xmlns:a16="http://schemas.microsoft.com/office/drawing/2014/main" id="{8AA81675-61E8-0742-AD9F-7D2435B673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26074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1" name="Picture 51">
            <a:extLst>
              <a:ext uri="{FF2B5EF4-FFF2-40B4-BE49-F238E27FC236}">
                <a16:creationId xmlns:a16="http://schemas.microsoft.com/office/drawing/2014/main" id="{930082CD-064A-9344-8B48-93A1F7C4C5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30006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3" name="Picture 51">
            <a:extLst>
              <a:ext uri="{FF2B5EF4-FFF2-40B4-BE49-F238E27FC236}">
                <a16:creationId xmlns:a16="http://schemas.microsoft.com/office/drawing/2014/main" id="{7FD6ADDE-E0AA-EC42-A544-6ABF3D554E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52794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4" name="Picture 51">
            <a:extLst>
              <a:ext uri="{FF2B5EF4-FFF2-40B4-BE49-F238E27FC236}">
                <a16:creationId xmlns:a16="http://schemas.microsoft.com/office/drawing/2014/main" id="{780F070E-9653-7749-88E8-A18F4E0777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54527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5" name="Picture 51">
            <a:extLst>
              <a:ext uri="{FF2B5EF4-FFF2-40B4-BE49-F238E27FC236}">
                <a16:creationId xmlns:a16="http://schemas.microsoft.com/office/drawing/2014/main" id="{B39AF6DA-940F-AB43-8A06-3FDF68CDE8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58459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112" name="Group 111">
            <a:extLst>
              <a:ext uri="{FF2B5EF4-FFF2-40B4-BE49-F238E27FC236}">
                <a16:creationId xmlns:a16="http://schemas.microsoft.com/office/drawing/2014/main" id="{FDC12A8E-5898-D149-81E3-7B4BCD0FC8C5}"/>
              </a:ext>
            </a:extLst>
          </p:cNvPr>
          <p:cNvGrpSpPr/>
          <p:nvPr/>
        </p:nvGrpSpPr>
        <p:grpSpPr>
          <a:xfrm rot="10800000">
            <a:off x="2438400" y="1549946"/>
            <a:ext cx="328840" cy="328840"/>
            <a:chOff x="2374341" y="1576160"/>
            <a:chExt cx="328840" cy="328840"/>
          </a:xfrm>
        </p:grpSpPr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2AF9E841-8152-5B42-8248-EFE8779E8D0C}"/>
                </a:ext>
              </a:extLst>
            </p:cNvPr>
            <p:cNvSpPr/>
            <p:nvPr/>
          </p:nvSpPr>
          <p:spPr>
            <a:xfrm>
              <a:off x="2374341" y="1576160"/>
              <a:ext cx="328840" cy="328840"/>
            </a:xfrm>
            <a:prstGeom prst="rect">
              <a:avLst/>
            </a:prstGeom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861F9355-E4C6-5942-BBC7-3F2D24A74FED}"/>
                </a:ext>
              </a:extLst>
            </p:cNvPr>
            <p:cNvCxnSpPr/>
            <p:nvPr/>
          </p:nvCxnSpPr>
          <p:spPr>
            <a:xfrm>
              <a:off x="2374341" y="1576160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D72CFAA6-928C-2A46-B4BF-9792346A9DB3}"/>
                </a:ext>
              </a:extLst>
            </p:cNvPr>
            <p:cNvCxnSpPr/>
            <p:nvPr/>
          </p:nvCxnSpPr>
          <p:spPr>
            <a:xfrm>
              <a:off x="2374341" y="1903141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8" name="TextBox 117">
            <a:extLst>
              <a:ext uri="{FF2B5EF4-FFF2-40B4-BE49-F238E27FC236}">
                <a16:creationId xmlns:a16="http://schemas.microsoft.com/office/drawing/2014/main" id="{20C87256-3CF5-E64D-996F-8B198C9BF118}"/>
              </a:ext>
            </a:extLst>
          </p:cNvPr>
          <p:cNvSpPr txBox="1"/>
          <p:nvPr/>
        </p:nvSpPr>
        <p:spPr>
          <a:xfrm>
            <a:off x="2286000" y="2052935"/>
            <a:ext cx="10727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rgbClr val="CC00CC"/>
                </a:solidFill>
              </a:rPr>
              <a:t>WEST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31FE949D-FD60-BC4D-8581-96B98F885244}"/>
              </a:ext>
            </a:extLst>
          </p:cNvPr>
          <p:cNvGrpSpPr/>
          <p:nvPr/>
        </p:nvGrpSpPr>
        <p:grpSpPr>
          <a:xfrm rot="10800000">
            <a:off x="2438400" y="2689297"/>
            <a:ext cx="328840" cy="328840"/>
            <a:chOff x="2374341" y="1576160"/>
            <a:chExt cx="328840" cy="32884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FAB4D20-1B78-F946-A95E-75F08EE283CA}"/>
                </a:ext>
              </a:extLst>
            </p:cNvPr>
            <p:cNvSpPr/>
            <p:nvPr/>
          </p:nvSpPr>
          <p:spPr>
            <a:xfrm>
              <a:off x="2374341" y="1576160"/>
              <a:ext cx="328840" cy="328840"/>
            </a:xfrm>
            <a:prstGeom prst="rect">
              <a:avLst/>
            </a:prstGeom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DBC70F75-1803-AC4F-9000-94C3B4EF4F70}"/>
                </a:ext>
              </a:extLst>
            </p:cNvPr>
            <p:cNvCxnSpPr/>
            <p:nvPr/>
          </p:nvCxnSpPr>
          <p:spPr>
            <a:xfrm>
              <a:off x="2374341" y="1576160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53EC18C3-F7FB-6344-B782-C7AEAB8C0D92}"/>
                </a:ext>
              </a:extLst>
            </p:cNvPr>
            <p:cNvCxnSpPr/>
            <p:nvPr/>
          </p:nvCxnSpPr>
          <p:spPr>
            <a:xfrm>
              <a:off x="2374341" y="1903141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2D6ACE4B-B5A8-6A4F-8853-A5532A310E80}"/>
              </a:ext>
            </a:extLst>
          </p:cNvPr>
          <p:cNvSpPr txBox="1"/>
          <p:nvPr/>
        </p:nvSpPr>
        <p:spPr>
          <a:xfrm>
            <a:off x="2279751" y="3229467"/>
            <a:ext cx="10727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rgbClr val="CC00CC"/>
                </a:solidFill>
              </a:rPr>
              <a:t>WEST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3BD42A35-9DB4-134A-8F13-E93AF1AA3613}"/>
              </a:ext>
            </a:extLst>
          </p:cNvPr>
          <p:cNvGrpSpPr/>
          <p:nvPr/>
        </p:nvGrpSpPr>
        <p:grpSpPr>
          <a:xfrm rot="10800000">
            <a:off x="2438399" y="3906815"/>
            <a:ext cx="328840" cy="328840"/>
            <a:chOff x="2374341" y="1576160"/>
            <a:chExt cx="328840" cy="328840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D1C7F2DE-F95C-F14B-9DC6-671C507C6FAD}"/>
                </a:ext>
              </a:extLst>
            </p:cNvPr>
            <p:cNvSpPr/>
            <p:nvPr/>
          </p:nvSpPr>
          <p:spPr>
            <a:xfrm>
              <a:off x="2374341" y="1576160"/>
              <a:ext cx="328840" cy="328840"/>
            </a:xfrm>
            <a:prstGeom prst="rect">
              <a:avLst/>
            </a:prstGeom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802F8148-D920-584F-A14C-8B3F662463DE}"/>
                </a:ext>
              </a:extLst>
            </p:cNvPr>
            <p:cNvCxnSpPr/>
            <p:nvPr/>
          </p:nvCxnSpPr>
          <p:spPr>
            <a:xfrm>
              <a:off x="2374341" y="1576160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4BD6A628-42DD-D141-A849-641B0F2A1FB1}"/>
                </a:ext>
              </a:extLst>
            </p:cNvPr>
            <p:cNvCxnSpPr/>
            <p:nvPr/>
          </p:nvCxnSpPr>
          <p:spPr>
            <a:xfrm>
              <a:off x="2374341" y="1903141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4393BE95-E467-2E4B-8913-F5290983FE23}"/>
              </a:ext>
            </a:extLst>
          </p:cNvPr>
          <p:cNvSpPr txBox="1"/>
          <p:nvPr/>
        </p:nvSpPr>
        <p:spPr>
          <a:xfrm>
            <a:off x="2297103" y="4405554"/>
            <a:ext cx="10727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rgbClr val="CC00CC"/>
                </a:solidFill>
              </a:rPr>
              <a:t>WEST</a:t>
            </a:r>
          </a:p>
        </p:txBody>
      </p:sp>
    </p:spTree>
    <p:extLst>
      <p:ext uri="{BB962C8B-B14F-4D97-AF65-F5344CB8AC3E}">
        <p14:creationId xmlns:p14="http://schemas.microsoft.com/office/powerpoint/2010/main" val="2601424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29B555-E7F0-4D4F-A763-BAB6E34E2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Localization 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2F36D-6A0A-9343-965D-AD5F3E024A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397002"/>
            <a:ext cx="3151809" cy="4729164"/>
          </a:xfrm>
        </p:spPr>
        <p:txBody>
          <a:bodyPr/>
          <a:lstStyle/>
          <a:p>
            <a:r>
              <a:rPr lang="en-US" dirty="0"/>
              <a:t>Percept 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4B4DA54-FEC4-FB4F-9E4A-168F557C5F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8825" y="1859170"/>
            <a:ext cx="6287001" cy="3426062"/>
          </a:xfrm>
          <a:prstGeom prst="rect">
            <a:avLst/>
          </a:prstGeom>
        </p:spPr>
      </p:pic>
      <p:pic>
        <p:nvPicPr>
          <p:cNvPr id="108" name="Picture 51">
            <a:extLst>
              <a:ext uri="{FF2B5EF4-FFF2-40B4-BE49-F238E27FC236}">
                <a16:creationId xmlns:a16="http://schemas.microsoft.com/office/drawing/2014/main" id="{7958C728-0C8C-564C-84BE-47C4C088A4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05600" y="2121111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1" name="Picture 51">
            <a:extLst>
              <a:ext uri="{FF2B5EF4-FFF2-40B4-BE49-F238E27FC236}">
                <a16:creationId xmlns:a16="http://schemas.microsoft.com/office/drawing/2014/main" id="{328C5CD9-358C-1340-A943-DC9107F4A5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07333" y="4039700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3" name="Picture 51">
            <a:extLst>
              <a:ext uri="{FF2B5EF4-FFF2-40B4-BE49-F238E27FC236}">
                <a16:creationId xmlns:a16="http://schemas.microsoft.com/office/drawing/2014/main" id="{6F3CE86A-E1CE-564A-B7F9-BDAD968843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11265" y="4674965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3" name="Picture 51">
            <a:extLst>
              <a:ext uri="{FF2B5EF4-FFF2-40B4-BE49-F238E27FC236}">
                <a16:creationId xmlns:a16="http://schemas.microsoft.com/office/drawing/2014/main" id="{DC5A0D52-351B-DF45-94EF-079534364B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40269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5" name="Picture 51">
            <a:extLst>
              <a:ext uri="{FF2B5EF4-FFF2-40B4-BE49-F238E27FC236}">
                <a16:creationId xmlns:a16="http://schemas.microsoft.com/office/drawing/2014/main" id="{DE0077BD-86BF-4B4D-A48B-E63965EE68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42002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6" name="Picture 51">
            <a:extLst>
              <a:ext uri="{FF2B5EF4-FFF2-40B4-BE49-F238E27FC236}">
                <a16:creationId xmlns:a16="http://schemas.microsoft.com/office/drawing/2014/main" id="{6FBE03AC-1D13-EB48-B8A5-48C2A757AC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45934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8" name="Picture 51">
            <a:extLst>
              <a:ext uri="{FF2B5EF4-FFF2-40B4-BE49-F238E27FC236}">
                <a16:creationId xmlns:a16="http://schemas.microsoft.com/office/drawing/2014/main" id="{F15FFAE6-39CE-114C-B4A1-DD592D2989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364790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0" name="Picture 51">
            <a:extLst>
              <a:ext uri="{FF2B5EF4-FFF2-40B4-BE49-F238E27FC236}">
                <a16:creationId xmlns:a16="http://schemas.microsoft.com/office/drawing/2014/main" id="{8AA81675-61E8-0742-AD9F-7D2435B673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366523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1" name="Picture 51">
            <a:extLst>
              <a:ext uri="{FF2B5EF4-FFF2-40B4-BE49-F238E27FC236}">
                <a16:creationId xmlns:a16="http://schemas.microsoft.com/office/drawing/2014/main" id="{930082CD-064A-9344-8B48-93A1F7C4C5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370455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3" name="Picture 51">
            <a:extLst>
              <a:ext uri="{FF2B5EF4-FFF2-40B4-BE49-F238E27FC236}">
                <a16:creationId xmlns:a16="http://schemas.microsoft.com/office/drawing/2014/main" id="{7FD6ADDE-E0AA-EC42-A544-6ABF3D554E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693243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4" name="Picture 51">
            <a:extLst>
              <a:ext uri="{FF2B5EF4-FFF2-40B4-BE49-F238E27FC236}">
                <a16:creationId xmlns:a16="http://schemas.microsoft.com/office/drawing/2014/main" id="{780F070E-9653-7749-88E8-A18F4E0777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694976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5" name="Picture 51">
            <a:extLst>
              <a:ext uri="{FF2B5EF4-FFF2-40B4-BE49-F238E27FC236}">
                <a16:creationId xmlns:a16="http://schemas.microsoft.com/office/drawing/2014/main" id="{B39AF6DA-940F-AB43-8A06-3FDF68CDE8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698908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112" name="Group 111">
            <a:extLst>
              <a:ext uri="{FF2B5EF4-FFF2-40B4-BE49-F238E27FC236}">
                <a16:creationId xmlns:a16="http://schemas.microsoft.com/office/drawing/2014/main" id="{FDC12A8E-5898-D149-81E3-7B4BCD0FC8C5}"/>
              </a:ext>
            </a:extLst>
          </p:cNvPr>
          <p:cNvGrpSpPr/>
          <p:nvPr/>
        </p:nvGrpSpPr>
        <p:grpSpPr>
          <a:xfrm rot="10800000">
            <a:off x="2438400" y="1549946"/>
            <a:ext cx="328840" cy="328840"/>
            <a:chOff x="2374341" y="1576160"/>
            <a:chExt cx="328840" cy="328840"/>
          </a:xfrm>
        </p:grpSpPr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2AF9E841-8152-5B42-8248-EFE8779E8D0C}"/>
                </a:ext>
              </a:extLst>
            </p:cNvPr>
            <p:cNvSpPr/>
            <p:nvPr/>
          </p:nvSpPr>
          <p:spPr>
            <a:xfrm>
              <a:off x="2374341" y="1576160"/>
              <a:ext cx="328840" cy="328840"/>
            </a:xfrm>
            <a:prstGeom prst="rect">
              <a:avLst/>
            </a:prstGeom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861F9355-E4C6-5942-BBC7-3F2D24A74FED}"/>
                </a:ext>
              </a:extLst>
            </p:cNvPr>
            <p:cNvCxnSpPr/>
            <p:nvPr/>
          </p:nvCxnSpPr>
          <p:spPr>
            <a:xfrm>
              <a:off x="2374341" y="1576160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D72CFAA6-928C-2A46-B4BF-9792346A9DB3}"/>
                </a:ext>
              </a:extLst>
            </p:cNvPr>
            <p:cNvCxnSpPr/>
            <p:nvPr/>
          </p:nvCxnSpPr>
          <p:spPr>
            <a:xfrm>
              <a:off x="2374341" y="1903141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8" name="TextBox 117">
            <a:extLst>
              <a:ext uri="{FF2B5EF4-FFF2-40B4-BE49-F238E27FC236}">
                <a16:creationId xmlns:a16="http://schemas.microsoft.com/office/drawing/2014/main" id="{20C87256-3CF5-E64D-996F-8B198C9BF118}"/>
              </a:ext>
            </a:extLst>
          </p:cNvPr>
          <p:cNvSpPr txBox="1"/>
          <p:nvPr/>
        </p:nvSpPr>
        <p:spPr>
          <a:xfrm>
            <a:off x="2286000" y="2052935"/>
            <a:ext cx="10727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rgbClr val="CC00CC"/>
                </a:solidFill>
              </a:rPr>
              <a:t>WEST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31FE949D-FD60-BC4D-8581-96B98F885244}"/>
              </a:ext>
            </a:extLst>
          </p:cNvPr>
          <p:cNvGrpSpPr/>
          <p:nvPr/>
        </p:nvGrpSpPr>
        <p:grpSpPr>
          <a:xfrm rot="10800000">
            <a:off x="2438400" y="2689297"/>
            <a:ext cx="328840" cy="328840"/>
            <a:chOff x="2374341" y="1576160"/>
            <a:chExt cx="328840" cy="32884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FAB4D20-1B78-F946-A95E-75F08EE283CA}"/>
                </a:ext>
              </a:extLst>
            </p:cNvPr>
            <p:cNvSpPr/>
            <p:nvPr/>
          </p:nvSpPr>
          <p:spPr>
            <a:xfrm>
              <a:off x="2374341" y="1576160"/>
              <a:ext cx="328840" cy="328840"/>
            </a:xfrm>
            <a:prstGeom prst="rect">
              <a:avLst/>
            </a:prstGeom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DBC70F75-1803-AC4F-9000-94C3B4EF4F70}"/>
                </a:ext>
              </a:extLst>
            </p:cNvPr>
            <p:cNvCxnSpPr/>
            <p:nvPr/>
          </p:nvCxnSpPr>
          <p:spPr>
            <a:xfrm>
              <a:off x="2374341" y="1576160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53EC18C3-F7FB-6344-B782-C7AEAB8C0D92}"/>
                </a:ext>
              </a:extLst>
            </p:cNvPr>
            <p:cNvCxnSpPr/>
            <p:nvPr/>
          </p:nvCxnSpPr>
          <p:spPr>
            <a:xfrm>
              <a:off x="2374341" y="1903141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2D6ACE4B-B5A8-6A4F-8853-A5532A310E80}"/>
              </a:ext>
            </a:extLst>
          </p:cNvPr>
          <p:cNvSpPr txBox="1"/>
          <p:nvPr/>
        </p:nvSpPr>
        <p:spPr>
          <a:xfrm>
            <a:off x="2279751" y="3229467"/>
            <a:ext cx="10727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rgbClr val="CC00CC"/>
                </a:solidFill>
              </a:rPr>
              <a:t>WEST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3BD42A35-9DB4-134A-8F13-E93AF1AA3613}"/>
              </a:ext>
            </a:extLst>
          </p:cNvPr>
          <p:cNvGrpSpPr/>
          <p:nvPr/>
        </p:nvGrpSpPr>
        <p:grpSpPr>
          <a:xfrm rot="10800000">
            <a:off x="2438399" y="3906815"/>
            <a:ext cx="328840" cy="328840"/>
            <a:chOff x="2374341" y="1576160"/>
            <a:chExt cx="328840" cy="328840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D1C7F2DE-F95C-F14B-9DC6-671C507C6FAD}"/>
                </a:ext>
              </a:extLst>
            </p:cNvPr>
            <p:cNvSpPr/>
            <p:nvPr/>
          </p:nvSpPr>
          <p:spPr>
            <a:xfrm>
              <a:off x="2374341" y="1576160"/>
              <a:ext cx="328840" cy="328840"/>
            </a:xfrm>
            <a:prstGeom prst="rect">
              <a:avLst/>
            </a:prstGeom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802F8148-D920-584F-A14C-8B3F662463DE}"/>
                </a:ext>
              </a:extLst>
            </p:cNvPr>
            <p:cNvCxnSpPr/>
            <p:nvPr/>
          </p:nvCxnSpPr>
          <p:spPr>
            <a:xfrm>
              <a:off x="2374341" y="1576160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4BD6A628-42DD-D141-A849-641B0F2A1FB1}"/>
                </a:ext>
              </a:extLst>
            </p:cNvPr>
            <p:cNvCxnSpPr/>
            <p:nvPr/>
          </p:nvCxnSpPr>
          <p:spPr>
            <a:xfrm>
              <a:off x="2374341" y="1903141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4393BE95-E467-2E4B-8913-F5290983FE23}"/>
              </a:ext>
            </a:extLst>
          </p:cNvPr>
          <p:cNvSpPr txBox="1"/>
          <p:nvPr/>
        </p:nvSpPr>
        <p:spPr>
          <a:xfrm>
            <a:off x="2297103" y="4405554"/>
            <a:ext cx="10727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rgbClr val="CC00CC"/>
                </a:solidFill>
              </a:rPr>
              <a:t>WEST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F438CC5-1001-5A4F-A2A3-62958F6AEE26}"/>
              </a:ext>
            </a:extLst>
          </p:cNvPr>
          <p:cNvSpPr/>
          <p:nvPr/>
        </p:nvSpPr>
        <p:spPr>
          <a:xfrm rot="10800000">
            <a:off x="2438398" y="5037117"/>
            <a:ext cx="328840" cy="328840"/>
          </a:xfrm>
          <a:prstGeom prst="rect">
            <a:avLst/>
          </a:prstGeom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979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4634D-F271-4E42-B8FE-A6ED284DE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Localization with random movement</a:t>
            </a:r>
          </a:p>
        </p:txBody>
      </p:sp>
      <p:pic>
        <p:nvPicPr>
          <p:cNvPr id="4" name="cs188-logic-localization-fullscreen-multipacmen-slow.mp4" descr="cs188-logic-localization-fullscreen-multipacmen-slow.mp4">
            <a:hlinkClick r:id="" action="ppaction://media"/>
            <a:extLst>
              <a:ext uri="{FF2B5EF4-FFF2-40B4-BE49-F238E27FC236}">
                <a16:creationId xmlns:a16="http://schemas.microsoft.com/office/drawing/2014/main" id="{225F5F77-BA81-A745-A1E8-73C93B3FA44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" y="1219200"/>
            <a:ext cx="9482667" cy="53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8006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3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estimation contd.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97002"/>
            <a:ext cx="8448842" cy="4729164"/>
          </a:xfrm>
        </p:spPr>
        <p:txBody>
          <a:bodyPr/>
          <a:lstStyle/>
          <a:p>
            <a:r>
              <a:rPr lang="en-US" dirty="0"/>
              <a:t>Is the eager method enough for accurate state estimation?</a:t>
            </a:r>
          </a:p>
          <a:p>
            <a:pPr lvl="1"/>
            <a:r>
              <a:rPr lang="en-US" dirty="0"/>
              <a:t>No! There can be cases where neither </a:t>
            </a:r>
            <a:r>
              <a:rPr lang="en-US" dirty="0" err="1">
                <a:solidFill>
                  <a:srgbClr val="CC00CC"/>
                </a:solidFill>
              </a:rPr>
              <a:t>X</a:t>
            </a:r>
            <a:r>
              <a:rPr lang="en-US" baseline="-25000" dirty="0" err="1">
                <a:solidFill>
                  <a:srgbClr val="CC00CC"/>
                </a:solidFill>
              </a:rPr>
              <a:t>t</a:t>
            </a:r>
            <a:r>
              <a:rPr lang="en-US" dirty="0"/>
              <a:t> nor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</a:t>
            </a:r>
            <a:r>
              <a:rPr lang="en-US" dirty="0" err="1">
                <a:solidFill>
                  <a:srgbClr val="CC00CC"/>
                </a:solidFill>
              </a:rPr>
              <a:t>X</a:t>
            </a:r>
            <a:r>
              <a:rPr lang="en-US" baseline="-25000" dirty="0" err="1">
                <a:solidFill>
                  <a:srgbClr val="CC00CC"/>
                </a:solidFill>
              </a:rPr>
              <a:t>t</a:t>
            </a:r>
            <a:r>
              <a:rPr lang="en-US" dirty="0"/>
              <a:t>  is entailed, and neither </a:t>
            </a:r>
            <a:r>
              <a:rPr lang="en-US" dirty="0" err="1">
                <a:solidFill>
                  <a:srgbClr val="CC00CC"/>
                </a:solidFill>
                <a:sym typeface="Symbol"/>
              </a:rPr>
              <a:t>Y</a:t>
            </a:r>
            <a:r>
              <a:rPr lang="en-US" baseline="-25000" dirty="0" err="1">
                <a:solidFill>
                  <a:srgbClr val="CC00CC"/>
                </a:solidFill>
              </a:rPr>
              <a:t>t</a:t>
            </a:r>
            <a:r>
              <a:rPr lang="en-US" dirty="0"/>
              <a:t>  nor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</a:t>
            </a:r>
            <a:r>
              <a:rPr lang="en-US" dirty="0" err="1">
                <a:solidFill>
                  <a:srgbClr val="CC00CC"/>
                </a:solidFill>
                <a:sym typeface="Symbol"/>
              </a:rPr>
              <a:t>Y</a:t>
            </a:r>
            <a:r>
              <a:rPr lang="en-US" baseline="-25000" dirty="0" err="1">
                <a:solidFill>
                  <a:srgbClr val="CC00CC"/>
                </a:solidFill>
              </a:rPr>
              <a:t>t</a:t>
            </a:r>
            <a:r>
              <a:rPr lang="en-US" dirty="0"/>
              <a:t>  is entailed, but some constraint, e.g., </a:t>
            </a:r>
            <a:r>
              <a:rPr lang="en-US" dirty="0" err="1">
                <a:solidFill>
                  <a:srgbClr val="CC00CC"/>
                </a:solidFill>
              </a:rPr>
              <a:t>X</a:t>
            </a:r>
            <a:r>
              <a:rPr lang="en-US" baseline="-25000" dirty="0" err="1">
                <a:solidFill>
                  <a:srgbClr val="CC00CC"/>
                </a:solidFill>
              </a:rPr>
              <a:t>t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 v </a:t>
            </a:r>
            <a:r>
              <a:rPr lang="en-US" dirty="0" err="1">
                <a:solidFill>
                  <a:srgbClr val="CC00CC"/>
                </a:solidFill>
                <a:sym typeface="Symbol"/>
              </a:rPr>
              <a:t>Y</a:t>
            </a:r>
            <a:r>
              <a:rPr lang="en-US" baseline="-25000" dirty="0" err="1">
                <a:solidFill>
                  <a:srgbClr val="CC00CC"/>
                </a:solidFill>
              </a:rPr>
              <a:t>t</a:t>
            </a:r>
            <a:r>
              <a:rPr lang="en-US" dirty="0"/>
              <a:t>, </a:t>
            </a:r>
            <a:r>
              <a:rPr lang="en-US" b="1" i="1" dirty="0">
                <a:solidFill>
                  <a:srgbClr val="0000FF"/>
                </a:solidFill>
              </a:rPr>
              <a:t>is</a:t>
            </a:r>
            <a:r>
              <a:rPr lang="en-US" dirty="0"/>
              <a:t> entailed</a:t>
            </a:r>
          </a:p>
          <a:p>
            <a:r>
              <a:rPr lang="en-US" dirty="0"/>
              <a:t>Exact state estimation is intractable in general</a:t>
            </a:r>
          </a:p>
        </p:txBody>
      </p:sp>
      <p:pic>
        <p:nvPicPr>
          <p:cNvPr id="4" name="Picture 3" descr="wiggly-belief-state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8216" y="3212432"/>
            <a:ext cx="3111500" cy="24257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2231" y="5638132"/>
            <a:ext cx="1219868" cy="1219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1777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D7495-1224-9A49-A71C-E351005028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Mapping from a known relative location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D14429-AEE1-E846-BA50-BA2B30F3DA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397002"/>
            <a:ext cx="11963400" cy="4729164"/>
          </a:xfrm>
        </p:spPr>
        <p:txBody>
          <a:bodyPr/>
          <a:lstStyle/>
          <a:p>
            <a:r>
              <a:rPr lang="en-US" sz="2800" dirty="0"/>
              <a:t>Without loss of generality, call the initial location 0,0</a:t>
            </a:r>
          </a:p>
          <a:p>
            <a:r>
              <a:rPr lang="en-US" sz="2800" dirty="0"/>
              <a:t>The percept tells Pacman which actions work, so he always knows where he is</a:t>
            </a:r>
          </a:p>
          <a:p>
            <a:pPr lvl="1"/>
            <a:r>
              <a:rPr lang="en-US" sz="2400" dirty="0"/>
              <a:t>“Dead reckoning”</a:t>
            </a:r>
          </a:p>
          <a:p>
            <a:r>
              <a:rPr lang="en-US" sz="2800" dirty="0"/>
              <a:t>Initialize the KB with </a:t>
            </a:r>
            <a:r>
              <a:rPr lang="en-US" sz="2800" b="1" dirty="0" err="1">
                <a:solidFill>
                  <a:srgbClr val="FF0000"/>
                </a:solidFill>
              </a:rPr>
              <a:t>PacPhysics</a:t>
            </a:r>
            <a:r>
              <a:rPr lang="en-US" sz="2800" dirty="0"/>
              <a:t> for </a:t>
            </a:r>
            <a:r>
              <a:rPr lang="en-US" sz="2800" i="1" dirty="0">
                <a:solidFill>
                  <a:srgbClr val="CC00CC"/>
                </a:solidFill>
              </a:rPr>
              <a:t>T</a:t>
            </a:r>
            <a:r>
              <a:rPr lang="en-US" sz="2800" dirty="0"/>
              <a:t> time steps, starting at 0,0</a:t>
            </a:r>
          </a:p>
          <a:p>
            <a:r>
              <a:rPr lang="en-US" sz="2800" dirty="0"/>
              <a:t>Run the Pacman agent for </a:t>
            </a:r>
            <a:r>
              <a:rPr lang="en-US" sz="2800" i="1" dirty="0">
                <a:solidFill>
                  <a:srgbClr val="CC00CC"/>
                </a:solidFill>
              </a:rPr>
              <a:t>T</a:t>
            </a:r>
            <a:r>
              <a:rPr lang="en-US" sz="2800" dirty="0"/>
              <a:t> time steps</a:t>
            </a:r>
          </a:p>
          <a:p>
            <a:pPr lvl="1"/>
            <a:r>
              <a:rPr lang="en-US" sz="2400" dirty="0"/>
              <a:t>At each time step</a:t>
            </a:r>
          </a:p>
          <a:p>
            <a:pPr lvl="2"/>
            <a:r>
              <a:rPr lang="en-US" sz="2000" dirty="0"/>
              <a:t>Update the KB with previous action and new percept facts</a:t>
            </a:r>
          </a:p>
          <a:p>
            <a:pPr lvl="2"/>
            <a:r>
              <a:rPr lang="en-US" sz="2000" dirty="0"/>
              <a:t>For each wall variable </a:t>
            </a:r>
            <a:r>
              <a:rPr lang="en-US" sz="2000" dirty="0" err="1">
                <a:solidFill>
                  <a:srgbClr val="CC00CC"/>
                </a:solidFill>
              </a:rPr>
              <a:t>Wall_x,y</a:t>
            </a:r>
            <a:endParaRPr lang="en-US" sz="2000" baseline="-25000" dirty="0">
              <a:solidFill>
                <a:srgbClr val="00B050"/>
              </a:solidFill>
            </a:endParaRPr>
          </a:p>
          <a:p>
            <a:pPr lvl="3"/>
            <a:r>
              <a:rPr lang="en-US" sz="1800" dirty="0"/>
              <a:t>If </a:t>
            </a:r>
            <a:r>
              <a:rPr lang="en-US" sz="1800" dirty="0" err="1">
                <a:solidFill>
                  <a:srgbClr val="CC00CC"/>
                </a:solidFill>
              </a:rPr>
              <a:t>Wall_x,y</a:t>
            </a:r>
            <a:r>
              <a:rPr lang="en-US" sz="1800" dirty="0"/>
              <a:t> is entailed, add to KB</a:t>
            </a:r>
          </a:p>
          <a:p>
            <a:pPr lvl="3"/>
            <a:r>
              <a:rPr lang="en-US" sz="1800" dirty="0"/>
              <a:t>If </a:t>
            </a:r>
            <a:r>
              <a:rPr lang="en-US" sz="1800" dirty="0">
                <a:solidFill>
                  <a:srgbClr val="CC00CC"/>
                </a:solidFill>
                <a:sym typeface="Symbol"/>
              </a:rPr>
              <a:t></a:t>
            </a:r>
            <a:r>
              <a:rPr lang="en-US" sz="1800" dirty="0" err="1">
                <a:solidFill>
                  <a:srgbClr val="CC00CC"/>
                </a:solidFill>
              </a:rPr>
              <a:t>Wall_x,y</a:t>
            </a:r>
            <a:r>
              <a:rPr lang="en-US" sz="1800" dirty="0"/>
              <a:t> is entailed, add to KB</a:t>
            </a:r>
          </a:p>
          <a:p>
            <a:pPr lvl="2"/>
            <a:r>
              <a:rPr lang="en-US" sz="2000" dirty="0"/>
              <a:t>Choose an action</a:t>
            </a:r>
          </a:p>
          <a:p>
            <a:r>
              <a:rPr lang="en-US" sz="2800" dirty="0"/>
              <a:t>The wall variables constitute the map</a:t>
            </a:r>
          </a:p>
        </p:txBody>
      </p:sp>
    </p:spTree>
    <p:extLst>
      <p:ext uri="{BB962C8B-B14F-4D97-AF65-F5344CB8AC3E}">
        <p14:creationId xmlns:p14="http://schemas.microsoft.com/office/powerpoint/2010/main" val="890811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11">
            <a:extLst>
              <a:ext uri="{FF2B5EF4-FFF2-40B4-BE49-F238E27FC236}">
                <a16:creationId xmlns:a16="http://schemas.microsoft.com/office/drawing/2014/main" id="{B9ED967A-9CC2-4F4C-B0A7-92FAEAD626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/>
          <a:srcRect l="20296" t="20296" r="58497" b="58497"/>
          <a:stretch/>
        </p:blipFill>
        <p:spPr bwMode="auto">
          <a:xfrm flipH="1">
            <a:off x="7143394" y="2821821"/>
            <a:ext cx="506577" cy="5137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6" name="Picture 11">
            <a:extLst>
              <a:ext uri="{FF2B5EF4-FFF2-40B4-BE49-F238E27FC236}">
                <a16:creationId xmlns:a16="http://schemas.microsoft.com/office/drawing/2014/main" id="{8252284D-32EE-D045-83AE-208A5010A59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/>
          <a:srcRect l="20296" t="20296" r="58497" b="58497"/>
          <a:stretch/>
        </p:blipFill>
        <p:spPr bwMode="auto">
          <a:xfrm flipV="1">
            <a:off x="6702259" y="3240755"/>
            <a:ext cx="506577" cy="5137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11">
            <a:extLst>
              <a:ext uri="{FF2B5EF4-FFF2-40B4-BE49-F238E27FC236}">
                <a16:creationId xmlns:a16="http://schemas.microsoft.com/office/drawing/2014/main" id="{10151952-CCCC-DF40-9A0A-08983076D71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/>
          <a:srcRect l="20296" t="20296" r="58497" b="58497"/>
          <a:stretch/>
        </p:blipFill>
        <p:spPr bwMode="auto">
          <a:xfrm>
            <a:off x="6710220" y="2807279"/>
            <a:ext cx="506577" cy="5137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F29B555-E7F0-4D4F-A763-BAB6E34E2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Mapping demo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E8D36E6-D97A-9249-99B1-9D8B1EA9AF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397002"/>
            <a:ext cx="3151809" cy="4729164"/>
          </a:xfrm>
        </p:spPr>
        <p:txBody>
          <a:bodyPr/>
          <a:lstStyle/>
          <a:p>
            <a:r>
              <a:rPr lang="en-US" dirty="0"/>
              <a:t>Percept 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endParaRPr lang="en-US" dirty="0"/>
          </a:p>
        </p:txBody>
      </p:sp>
      <p:pic>
        <p:nvPicPr>
          <p:cNvPr id="11" name="Picture 11">
            <a:extLst>
              <a:ext uri="{FF2B5EF4-FFF2-40B4-BE49-F238E27FC236}">
                <a16:creationId xmlns:a16="http://schemas.microsoft.com/office/drawing/2014/main" id="{C299FDF6-E8C9-C747-B58F-5182F36F5C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/>
          <a:srcRect t="18623" r="78954" b="58497"/>
          <a:stretch/>
        </p:blipFill>
        <p:spPr bwMode="auto">
          <a:xfrm flipV="1">
            <a:off x="6298890" y="2765226"/>
            <a:ext cx="457200" cy="5040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" name="Picture 11">
            <a:extLst>
              <a:ext uri="{FF2B5EF4-FFF2-40B4-BE49-F238E27FC236}">
                <a16:creationId xmlns:a16="http://schemas.microsoft.com/office/drawing/2014/main" id="{06FF8068-CFF0-EA4D-8DA6-E418FE213C4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/>
          <a:srcRect t="18623" r="78954" b="58497"/>
          <a:stretch/>
        </p:blipFill>
        <p:spPr bwMode="auto">
          <a:xfrm flipV="1">
            <a:off x="6298890" y="3263142"/>
            <a:ext cx="457200" cy="5040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9" name="Picture 11">
            <a:extLst>
              <a:ext uri="{FF2B5EF4-FFF2-40B4-BE49-F238E27FC236}">
                <a16:creationId xmlns:a16="http://schemas.microsoft.com/office/drawing/2014/main" id="{903967DF-A136-9649-BFB1-32662D71591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/>
          <a:srcRect t="18623" r="78954" b="58497"/>
          <a:stretch/>
        </p:blipFill>
        <p:spPr bwMode="auto">
          <a:xfrm flipH="1" flipV="1">
            <a:off x="7620000" y="2771400"/>
            <a:ext cx="457200" cy="5040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" name="Picture 11">
            <a:extLst>
              <a:ext uri="{FF2B5EF4-FFF2-40B4-BE49-F238E27FC236}">
                <a16:creationId xmlns:a16="http://schemas.microsoft.com/office/drawing/2014/main" id="{F290DB40-9E95-3542-A227-4DDFDC53EEC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/>
          <a:srcRect t="18623" r="78954" b="58497"/>
          <a:stretch/>
        </p:blipFill>
        <p:spPr bwMode="auto">
          <a:xfrm flipH="1" flipV="1">
            <a:off x="7620000" y="3269318"/>
            <a:ext cx="457200" cy="5040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1" name="Picture 11">
            <a:extLst>
              <a:ext uri="{FF2B5EF4-FFF2-40B4-BE49-F238E27FC236}">
                <a16:creationId xmlns:a16="http://schemas.microsoft.com/office/drawing/2014/main" id="{2BB3699A-D55A-A140-81D7-5451CBAAFB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/>
          <a:srcRect t="18623" r="78954" b="58497"/>
          <a:stretch/>
        </p:blipFill>
        <p:spPr bwMode="auto">
          <a:xfrm rot="5400000" flipV="1">
            <a:off x="6751935" y="2371438"/>
            <a:ext cx="457200" cy="5040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2" name="Picture 11">
            <a:extLst>
              <a:ext uri="{FF2B5EF4-FFF2-40B4-BE49-F238E27FC236}">
                <a16:creationId xmlns:a16="http://schemas.microsoft.com/office/drawing/2014/main" id="{B4824A46-BB12-4C42-B3F9-BA453ED9C68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/>
          <a:srcRect t="18623" r="78954" b="58497"/>
          <a:stretch/>
        </p:blipFill>
        <p:spPr bwMode="auto">
          <a:xfrm rot="5400000" flipV="1">
            <a:off x="7254982" y="2371438"/>
            <a:ext cx="457200" cy="5040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3" name="Picture 11">
            <a:extLst>
              <a:ext uri="{FF2B5EF4-FFF2-40B4-BE49-F238E27FC236}">
                <a16:creationId xmlns:a16="http://schemas.microsoft.com/office/drawing/2014/main" id="{BCCA605A-4026-1D49-A47F-577E6CCEE81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/>
          <a:srcRect t="18623" r="78954" b="58497"/>
          <a:stretch/>
        </p:blipFill>
        <p:spPr bwMode="auto">
          <a:xfrm rot="16200000">
            <a:off x="6738082" y="3718499"/>
            <a:ext cx="457200" cy="5040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4" name="Picture 11">
            <a:extLst>
              <a:ext uri="{FF2B5EF4-FFF2-40B4-BE49-F238E27FC236}">
                <a16:creationId xmlns:a16="http://schemas.microsoft.com/office/drawing/2014/main" id="{3D637A74-4BFD-1C42-8E5A-EF8AA9BDB3B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/>
          <a:srcRect t="18623" r="78954" b="58497"/>
          <a:stretch/>
        </p:blipFill>
        <p:spPr bwMode="auto">
          <a:xfrm rot="16200000">
            <a:off x="7231961" y="3720136"/>
            <a:ext cx="457200" cy="5040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" name="Picture 51">
            <a:extLst>
              <a:ext uri="{FF2B5EF4-FFF2-40B4-BE49-F238E27FC236}">
                <a16:creationId xmlns:a16="http://schemas.microsoft.com/office/drawing/2014/main" id="{5CD5A437-D58B-9F48-A14F-FE9457F4A4C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/>
          <a:srcRect l="9330"/>
          <a:stretch/>
        </p:blipFill>
        <p:spPr bwMode="auto">
          <a:xfrm>
            <a:off x="6736874" y="2802620"/>
            <a:ext cx="490239" cy="4680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" name="Picture 51">
            <a:extLst>
              <a:ext uri="{FF2B5EF4-FFF2-40B4-BE49-F238E27FC236}">
                <a16:creationId xmlns:a16="http://schemas.microsoft.com/office/drawing/2014/main" id="{118DA927-0F70-2A49-893F-8BF17A6F8C8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/>
          <a:srcRect l="9330"/>
          <a:stretch/>
        </p:blipFill>
        <p:spPr bwMode="auto">
          <a:xfrm>
            <a:off x="6728489" y="3273036"/>
            <a:ext cx="490239" cy="4680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9" name="Picture 51">
            <a:extLst>
              <a:ext uri="{FF2B5EF4-FFF2-40B4-BE49-F238E27FC236}">
                <a16:creationId xmlns:a16="http://schemas.microsoft.com/office/drawing/2014/main" id="{38B33A60-04AD-5E4E-BA13-1D804C36C0C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/>
          <a:srcRect l="9330"/>
          <a:stretch/>
        </p:blipFill>
        <p:spPr bwMode="auto">
          <a:xfrm>
            <a:off x="7184415" y="2808511"/>
            <a:ext cx="490239" cy="4680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8" name="Picture 51">
            <a:extLst>
              <a:ext uri="{FF2B5EF4-FFF2-40B4-BE49-F238E27FC236}">
                <a16:creationId xmlns:a16="http://schemas.microsoft.com/office/drawing/2014/main" id="{66BAD8D0-759A-8848-85D6-7356B71832B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/>
          <a:srcRect l="9330"/>
          <a:stretch/>
        </p:blipFill>
        <p:spPr bwMode="auto">
          <a:xfrm>
            <a:off x="7196138" y="3274264"/>
            <a:ext cx="490239" cy="4680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3ABCE240-6F02-EF47-AC30-84D2074B38D5}"/>
              </a:ext>
            </a:extLst>
          </p:cNvPr>
          <p:cNvGrpSpPr/>
          <p:nvPr/>
        </p:nvGrpSpPr>
        <p:grpSpPr>
          <a:xfrm rot="10800000">
            <a:off x="2438400" y="1549946"/>
            <a:ext cx="328840" cy="328840"/>
            <a:chOff x="2374341" y="1576160"/>
            <a:chExt cx="328840" cy="328840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65E22E1-43F8-AB42-915C-AA4BBCC7F05E}"/>
                </a:ext>
              </a:extLst>
            </p:cNvPr>
            <p:cNvSpPr/>
            <p:nvPr/>
          </p:nvSpPr>
          <p:spPr>
            <a:xfrm>
              <a:off x="2374341" y="1576160"/>
              <a:ext cx="328840" cy="328840"/>
            </a:xfrm>
            <a:prstGeom prst="rect">
              <a:avLst/>
            </a:prstGeom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32ADA91-EACA-1E4C-9EED-37241E12502C}"/>
                </a:ext>
              </a:extLst>
            </p:cNvPr>
            <p:cNvCxnSpPr/>
            <p:nvPr/>
          </p:nvCxnSpPr>
          <p:spPr>
            <a:xfrm>
              <a:off x="2374341" y="1576160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8BDFB048-863B-C648-A429-48F680D838E1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534419" y="1740580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812353BE-5B7E-AA46-8C41-8A9B63F51408}"/>
              </a:ext>
            </a:extLst>
          </p:cNvPr>
          <p:cNvSpPr txBox="1"/>
          <p:nvPr/>
        </p:nvSpPr>
        <p:spPr>
          <a:xfrm>
            <a:off x="2286000" y="2052935"/>
            <a:ext cx="12739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rgbClr val="CC00CC"/>
                </a:solidFill>
              </a:rPr>
              <a:t>NORTH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6995DB89-55F6-BF45-ABCA-FDD10C3FCFED}"/>
              </a:ext>
            </a:extLst>
          </p:cNvPr>
          <p:cNvGrpSpPr/>
          <p:nvPr/>
        </p:nvGrpSpPr>
        <p:grpSpPr>
          <a:xfrm rot="10800000">
            <a:off x="2438400" y="2689297"/>
            <a:ext cx="328840" cy="328841"/>
            <a:chOff x="2374341" y="1576159"/>
            <a:chExt cx="328840" cy="328841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7845BD75-6887-DA4C-AF83-2B7F3D0EF09E}"/>
                </a:ext>
              </a:extLst>
            </p:cNvPr>
            <p:cNvSpPr/>
            <p:nvPr/>
          </p:nvSpPr>
          <p:spPr>
            <a:xfrm>
              <a:off x="2374341" y="1576160"/>
              <a:ext cx="328840" cy="328840"/>
            </a:xfrm>
            <a:prstGeom prst="rect">
              <a:avLst/>
            </a:prstGeom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FFE8AD16-43AA-F14B-BC15-562867731A56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534419" y="1740579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E62B346-B085-F04E-BA36-D759EEFC0EE0}"/>
                </a:ext>
              </a:extLst>
            </p:cNvPr>
            <p:cNvCxnSpPr/>
            <p:nvPr/>
          </p:nvCxnSpPr>
          <p:spPr>
            <a:xfrm>
              <a:off x="2374341" y="1903141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44846AEE-ECAE-8A47-A580-42B1742AE048}"/>
              </a:ext>
            </a:extLst>
          </p:cNvPr>
          <p:cNvSpPr txBox="1"/>
          <p:nvPr/>
        </p:nvSpPr>
        <p:spPr>
          <a:xfrm>
            <a:off x="2279751" y="3229467"/>
            <a:ext cx="9877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rgbClr val="CC00CC"/>
                </a:solidFill>
              </a:rPr>
              <a:t>EAST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9430331A-8A58-6643-9DDA-CA0F2A6EAA37}"/>
              </a:ext>
            </a:extLst>
          </p:cNvPr>
          <p:cNvGrpSpPr/>
          <p:nvPr/>
        </p:nvGrpSpPr>
        <p:grpSpPr>
          <a:xfrm rot="10800000">
            <a:off x="2438399" y="3906815"/>
            <a:ext cx="328840" cy="328840"/>
            <a:chOff x="2374341" y="1576160"/>
            <a:chExt cx="328840" cy="328840"/>
          </a:xfrm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5B7B1709-5725-4644-A663-0933AE39689C}"/>
                </a:ext>
              </a:extLst>
            </p:cNvPr>
            <p:cNvSpPr/>
            <p:nvPr/>
          </p:nvSpPr>
          <p:spPr>
            <a:xfrm>
              <a:off x="2374341" y="1576160"/>
              <a:ext cx="328840" cy="328840"/>
            </a:xfrm>
            <a:prstGeom prst="rect">
              <a:avLst/>
            </a:prstGeom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7829250-9179-FE45-9420-626523637124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209922" y="1740580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4598BAD4-CA24-4C4E-8869-7BE4DDDE2FE9}"/>
                </a:ext>
              </a:extLst>
            </p:cNvPr>
            <p:cNvCxnSpPr/>
            <p:nvPr/>
          </p:nvCxnSpPr>
          <p:spPr>
            <a:xfrm>
              <a:off x="2374341" y="1903141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886E8DF8-EB4A-C349-AA3D-562BC0311C41}"/>
              </a:ext>
            </a:extLst>
          </p:cNvPr>
          <p:cNvSpPr txBox="1"/>
          <p:nvPr/>
        </p:nvSpPr>
        <p:spPr>
          <a:xfrm>
            <a:off x="2297103" y="4405554"/>
            <a:ext cx="12618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rgbClr val="CC00CC"/>
                </a:solidFill>
              </a:rPr>
              <a:t>SOUTH</a:t>
            </a: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F7C8C1AE-7955-A64C-BDB4-6720C5222E2E}"/>
              </a:ext>
            </a:extLst>
          </p:cNvPr>
          <p:cNvGrpSpPr/>
          <p:nvPr/>
        </p:nvGrpSpPr>
        <p:grpSpPr>
          <a:xfrm>
            <a:off x="2438398" y="5037117"/>
            <a:ext cx="328840" cy="328840"/>
            <a:chOff x="2438398" y="5037117"/>
            <a:chExt cx="328840" cy="328840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D90B858A-FFA3-6D4A-9930-FC80916EAA60}"/>
                </a:ext>
              </a:extLst>
            </p:cNvPr>
            <p:cNvSpPr/>
            <p:nvPr/>
          </p:nvSpPr>
          <p:spPr>
            <a:xfrm rot="10800000">
              <a:off x="2438398" y="5037117"/>
              <a:ext cx="328840" cy="328840"/>
            </a:xfrm>
            <a:prstGeom prst="rect">
              <a:avLst/>
            </a:prstGeom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CFD981D9-FD3F-684A-892D-71FF9DD97F7C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602818" y="5201537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A1E66761-0653-B54F-8B99-B1AB7E10BFBA}"/>
                </a:ext>
              </a:extLst>
            </p:cNvPr>
            <p:cNvCxnSpPr/>
            <p:nvPr/>
          </p:nvCxnSpPr>
          <p:spPr>
            <a:xfrm rot="10800000">
              <a:off x="2438398" y="5365865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63526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40" grpId="0"/>
      <p:bldP spid="45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D7495-1224-9A49-A71C-E351005028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Simultaneous localization and mapping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D14429-AEE1-E846-BA50-BA2B30F3DA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219200"/>
            <a:ext cx="11379200" cy="4729164"/>
          </a:xfrm>
        </p:spPr>
        <p:txBody>
          <a:bodyPr/>
          <a:lstStyle/>
          <a:p>
            <a:r>
              <a:rPr lang="en-US" dirty="0"/>
              <a:t>Often, dead reckoning won’t work in the real world</a:t>
            </a:r>
          </a:p>
          <a:p>
            <a:pPr lvl="1"/>
            <a:r>
              <a:rPr lang="en-US" dirty="0"/>
              <a:t>E.g., sensors just count the </a:t>
            </a:r>
            <a:r>
              <a:rPr lang="en-US" b="1" i="1" dirty="0"/>
              <a:t>number</a:t>
            </a:r>
            <a:r>
              <a:rPr lang="en-US" dirty="0"/>
              <a:t> of adjacent walls (0,1,2,3 = 2 bits)</a:t>
            </a:r>
          </a:p>
          <a:p>
            <a:r>
              <a:rPr lang="en-US" dirty="0"/>
              <a:t>Pacman doesn’t know which actions work, so he’s “lost”</a:t>
            </a:r>
          </a:p>
          <a:p>
            <a:pPr lvl="1"/>
            <a:r>
              <a:rPr lang="en-US" dirty="0"/>
              <a:t>So if he doesn’t know where he is, how does he build a map???</a:t>
            </a:r>
          </a:p>
          <a:p>
            <a:r>
              <a:rPr lang="en-US" dirty="0"/>
              <a:t>Initialize the KB with </a:t>
            </a:r>
            <a:r>
              <a:rPr lang="en-US" b="1" dirty="0" err="1">
                <a:solidFill>
                  <a:srgbClr val="FF0000"/>
                </a:solidFill>
              </a:rPr>
              <a:t>PacPhysics</a:t>
            </a:r>
            <a:r>
              <a:rPr lang="en-US" dirty="0"/>
              <a:t> for </a:t>
            </a:r>
            <a:r>
              <a:rPr lang="en-US" i="1" dirty="0">
                <a:solidFill>
                  <a:srgbClr val="CC00CC"/>
                </a:solidFill>
              </a:rPr>
              <a:t>T</a:t>
            </a:r>
            <a:r>
              <a:rPr lang="en-US" dirty="0"/>
              <a:t> time steps, starting at 0,0</a:t>
            </a:r>
          </a:p>
          <a:p>
            <a:r>
              <a:rPr lang="en-US" dirty="0"/>
              <a:t>Run the Pacman agent for </a:t>
            </a:r>
            <a:r>
              <a:rPr lang="en-US" i="1" dirty="0">
                <a:solidFill>
                  <a:srgbClr val="CC00CC"/>
                </a:solidFill>
              </a:rPr>
              <a:t>T</a:t>
            </a:r>
            <a:r>
              <a:rPr lang="en-US" dirty="0"/>
              <a:t> time steps</a:t>
            </a:r>
          </a:p>
          <a:p>
            <a:pPr lvl="1"/>
            <a:r>
              <a:rPr lang="en-US" dirty="0"/>
              <a:t>At each time step</a:t>
            </a:r>
          </a:p>
          <a:p>
            <a:pPr lvl="2"/>
            <a:r>
              <a:rPr lang="en-US" dirty="0"/>
              <a:t>Update the KB with previous action and new percept facts</a:t>
            </a:r>
          </a:p>
          <a:p>
            <a:pPr lvl="2"/>
            <a:r>
              <a:rPr lang="en-US" dirty="0"/>
              <a:t>For each </a:t>
            </a:r>
            <a:r>
              <a:rPr lang="en-US" dirty="0" err="1">
                <a:solidFill>
                  <a:srgbClr val="CC00CC"/>
                </a:solidFill>
              </a:rPr>
              <a:t>x,y</a:t>
            </a:r>
            <a:r>
              <a:rPr lang="en-US" dirty="0">
                <a:solidFill>
                  <a:srgbClr val="CC00CC"/>
                </a:solidFill>
              </a:rPr>
              <a:t>, </a:t>
            </a:r>
            <a:r>
              <a:rPr lang="en-US" dirty="0"/>
              <a:t>add either </a:t>
            </a:r>
            <a:r>
              <a:rPr lang="en-US" dirty="0" err="1">
                <a:solidFill>
                  <a:srgbClr val="CC00CC"/>
                </a:solidFill>
              </a:rPr>
              <a:t>Wall_x,y</a:t>
            </a:r>
            <a:r>
              <a:rPr lang="en-US" dirty="0"/>
              <a:t> or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</a:t>
            </a:r>
            <a:r>
              <a:rPr lang="en-US" dirty="0" err="1">
                <a:solidFill>
                  <a:srgbClr val="CC00CC"/>
                </a:solidFill>
              </a:rPr>
              <a:t>Wall_x,y</a:t>
            </a:r>
            <a:r>
              <a:rPr lang="en-US" dirty="0"/>
              <a:t> to KB, if entailed</a:t>
            </a:r>
          </a:p>
          <a:p>
            <a:pPr lvl="2"/>
            <a:r>
              <a:rPr lang="en-US" dirty="0"/>
              <a:t>For each </a:t>
            </a:r>
            <a:r>
              <a:rPr lang="en-US" dirty="0" err="1">
                <a:solidFill>
                  <a:srgbClr val="CC00CC"/>
                </a:solidFill>
              </a:rPr>
              <a:t>x,y</a:t>
            </a:r>
            <a:r>
              <a:rPr lang="en-US" dirty="0">
                <a:solidFill>
                  <a:srgbClr val="CC00CC"/>
                </a:solidFill>
              </a:rPr>
              <a:t>, </a:t>
            </a:r>
            <a:r>
              <a:rPr lang="en-US" dirty="0"/>
              <a:t>add either </a:t>
            </a:r>
            <a:r>
              <a:rPr lang="en-US" dirty="0" err="1">
                <a:solidFill>
                  <a:srgbClr val="CC00CC"/>
                </a:solidFill>
              </a:rPr>
              <a:t>At_x,y</a:t>
            </a:r>
            <a:r>
              <a:rPr lang="en-US" dirty="0" err="1">
                <a:solidFill>
                  <a:srgbClr val="00B050"/>
                </a:solidFill>
                <a:sym typeface="Symbol"/>
              </a:rPr>
              <a:t>_t</a:t>
            </a:r>
            <a:r>
              <a:rPr lang="en-US" dirty="0">
                <a:solidFill>
                  <a:srgbClr val="00B050"/>
                </a:solidFill>
                <a:sym typeface="Symbol"/>
              </a:rPr>
              <a:t> </a:t>
            </a:r>
            <a:r>
              <a:rPr lang="en-US" dirty="0"/>
              <a:t>or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</a:t>
            </a:r>
            <a:r>
              <a:rPr lang="en-US" dirty="0" err="1">
                <a:solidFill>
                  <a:srgbClr val="CC00CC"/>
                </a:solidFill>
              </a:rPr>
              <a:t>At_x,y</a:t>
            </a:r>
            <a:r>
              <a:rPr lang="en-US" dirty="0" err="1">
                <a:solidFill>
                  <a:srgbClr val="00B050"/>
                </a:solidFill>
                <a:sym typeface="Symbol"/>
              </a:rPr>
              <a:t>_t</a:t>
            </a:r>
            <a:r>
              <a:rPr lang="en-US" dirty="0"/>
              <a:t> to KB, if entailed</a:t>
            </a:r>
            <a:endParaRPr lang="en-US" baseline="-25000" dirty="0">
              <a:solidFill>
                <a:srgbClr val="CC00CC"/>
              </a:solidFill>
            </a:endParaRPr>
          </a:p>
          <a:p>
            <a:pPr lvl="2"/>
            <a:r>
              <a:rPr lang="en-US" dirty="0"/>
              <a:t>Choose an action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015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Propositional logic semantics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399" y="1397002"/>
            <a:ext cx="11653795" cy="4729164"/>
          </a:xfrm>
        </p:spPr>
        <p:txBody>
          <a:bodyPr/>
          <a:lstStyle/>
          <a:p>
            <a:r>
              <a:rPr lang="en-US" dirty="0"/>
              <a:t>Let </a:t>
            </a:r>
            <a:r>
              <a:rPr lang="en-US" i="1" dirty="0">
                <a:solidFill>
                  <a:srgbClr val="CE00BB"/>
                </a:solidFill>
              </a:rPr>
              <a:t>m</a:t>
            </a:r>
            <a:r>
              <a:rPr lang="en-US" dirty="0"/>
              <a:t> be a model assigning </a:t>
            </a:r>
            <a:r>
              <a:rPr lang="en-US" dirty="0">
                <a:solidFill>
                  <a:srgbClr val="0000FF"/>
                </a:solidFill>
              </a:rPr>
              <a:t>true</a:t>
            </a:r>
            <a:r>
              <a:rPr lang="en-US" dirty="0"/>
              <a:t> or </a:t>
            </a:r>
            <a:r>
              <a:rPr lang="en-US" dirty="0">
                <a:solidFill>
                  <a:srgbClr val="0000FF"/>
                </a:solidFill>
              </a:rPr>
              <a:t>false</a:t>
            </a:r>
            <a:r>
              <a:rPr lang="en-US" dirty="0"/>
              <a:t> to {</a:t>
            </a:r>
            <a:r>
              <a:rPr lang="en-US" dirty="0">
                <a:solidFill>
                  <a:srgbClr val="CC00CC"/>
                </a:solidFill>
              </a:rPr>
              <a:t>X</a:t>
            </a:r>
            <a:r>
              <a:rPr lang="en-US" baseline="-25000" dirty="0">
                <a:solidFill>
                  <a:srgbClr val="CC00CC"/>
                </a:solidFill>
              </a:rPr>
              <a:t>1</a:t>
            </a:r>
            <a:r>
              <a:rPr lang="en-US" dirty="0"/>
              <a:t>,</a:t>
            </a:r>
            <a:r>
              <a:rPr lang="en-US" dirty="0">
                <a:solidFill>
                  <a:srgbClr val="CC00CC"/>
                </a:solidFill>
              </a:rPr>
              <a:t>X</a:t>
            </a:r>
            <a:r>
              <a:rPr lang="en-US" baseline="-25000" dirty="0">
                <a:solidFill>
                  <a:srgbClr val="CC00CC"/>
                </a:solidFill>
              </a:rPr>
              <a:t>2</a:t>
            </a:r>
            <a:r>
              <a:rPr lang="en-US" dirty="0"/>
              <a:t>,…,</a:t>
            </a:r>
            <a:r>
              <a:rPr lang="en-US" dirty="0">
                <a:solidFill>
                  <a:srgbClr val="CC00CC"/>
                </a:solidFill>
              </a:rPr>
              <a:t> </a:t>
            </a:r>
            <a:r>
              <a:rPr lang="en-US" dirty="0" err="1">
                <a:solidFill>
                  <a:srgbClr val="CC00CC"/>
                </a:solidFill>
              </a:rPr>
              <a:t>X</a:t>
            </a:r>
            <a:r>
              <a:rPr lang="en-US" baseline="-25000" dirty="0" err="1">
                <a:solidFill>
                  <a:srgbClr val="CC00CC"/>
                </a:solidFill>
              </a:rPr>
              <a:t>n</a:t>
            </a:r>
            <a:r>
              <a:rPr lang="en-US" dirty="0"/>
              <a:t>} </a:t>
            </a:r>
          </a:p>
          <a:p>
            <a:r>
              <a:rPr lang="en-US" dirty="0"/>
              <a:t>If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 </a:t>
            </a:r>
            <a:r>
              <a:rPr lang="en-US" dirty="0"/>
              <a:t>is a symbol then </a:t>
            </a:r>
            <a:r>
              <a:rPr lang="en-US" dirty="0">
                <a:solidFill>
                  <a:srgbClr val="333299"/>
                </a:solidFill>
                <a:sym typeface="Symbol"/>
              </a:rPr>
              <a:t>its truth value is given </a:t>
            </a:r>
            <a:r>
              <a:rPr lang="en-US" dirty="0"/>
              <a:t>in </a:t>
            </a:r>
            <a:r>
              <a:rPr lang="en-US" i="1" dirty="0">
                <a:solidFill>
                  <a:srgbClr val="CE00BB"/>
                </a:solidFill>
              </a:rPr>
              <a:t>m</a:t>
            </a:r>
            <a:endParaRPr lang="en-US" dirty="0"/>
          </a:p>
          <a:p>
            <a:r>
              <a:rPr lang="en-US" dirty="0">
                <a:solidFill>
                  <a:srgbClr val="CC00CC"/>
                </a:solidFill>
                <a:sym typeface="Symbol"/>
              </a:rPr>
              <a:t> </a:t>
            </a:r>
            <a:r>
              <a:rPr lang="en-US" dirty="0"/>
              <a:t>is true in </a:t>
            </a:r>
            <a:r>
              <a:rPr lang="en-US" i="1" dirty="0">
                <a:solidFill>
                  <a:srgbClr val="CE00BB"/>
                </a:solidFill>
              </a:rPr>
              <a:t>m</a:t>
            </a:r>
            <a:r>
              <a:rPr lang="en-US" dirty="0"/>
              <a:t>        </a:t>
            </a:r>
            <a:r>
              <a:rPr lang="en-US" dirty="0" err="1"/>
              <a:t>iff</a:t>
            </a:r>
            <a:r>
              <a:rPr lang="en-US" dirty="0"/>
              <a:t>   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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/>
              <a:t>is false in </a:t>
            </a:r>
            <a:r>
              <a:rPr lang="en-US" i="1" dirty="0">
                <a:solidFill>
                  <a:srgbClr val="CE00BB"/>
                </a:solidFill>
              </a:rPr>
              <a:t>m</a:t>
            </a:r>
            <a:endParaRPr lang="en-US" dirty="0"/>
          </a:p>
          <a:p>
            <a:r>
              <a:rPr lang="en-US" dirty="0">
                <a:solidFill>
                  <a:srgbClr val="CC00CC"/>
                </a:solidFill>
                <a:sym typeface="Symbol"/>
              </a:rPr>
              <a:t>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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</a:t>
            </a:r>
            <a:r>
              <a:rPr lang="en-US" dirty="0"/>
              <a:t> is true in </a:t>
            </a:r>
            <a:r>
              <a:rPr lang="en-US" i="1" dirty="0">
                <a:solidFill>
                  <a:srgbClr val="CE00BB"/>
                </a:solidFill>
              </a:rPr>
              <a:t>m</a:t>
            </a:r>
            <a:r>
              <a:rPr lang="en-US" dirty="0"/>
              <a:t>    </a:t>
            </a:r>
            <a:r>
              <a:rPr lang="en-US" dirty="0" err="1"/>
              <a:t>iff</a:t>
            </a:r>
            <a:r>
              <a:rPr lang="en-US" dirty="0"/>
              <a:t>   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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/>
              <a:t>is true in </a:t>
            </a:r>
            <a:r>
              <a:rPr lang="en-US" i="1" dirty="0">
                <a:solidFill>
                  <a:srgbClr val="CE00BB"/>
                </a:solidFill>
              </a:rPr>
              <a:t>m   </a:t>
            </a:r>
            <a:r>
              <a:rPr lang="en-US" u="sng" dirty="0"/>
              <a:t>and</a:t>
            </a:r>
            <a:r>
              <a:rPr lang="en-US" dirty="0"/>
              <a:t>   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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/>
              <a:t>is true in </a:t>
            </a:r>
            <a:r>
              <a:rPr lang="en-US" i="1" dirty="0">
                <a:solidFill>
                  <a:srgbClr val="CE00BB"/>
                </a:solidFill>
              </a:rPr>
              <a:t>m</a:t>
            </a:r>
            <a:endParaRPr lang="en-US" dirty="0"/>
          </a:p>
          <a:p>
            <a:r>
              <a:rPr lang="en-US" dirty="0">
                <a:solidFill>
                  <a:srgbClr val="CC00CC"/>
                </a:solidFill>
                <a:sym typeface="Symbol"/>
              </a:rPr>
              <a:t>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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</a:t>
            </a:r>
            <a:r>
              <a:rPr lang="en-US" dirty="0"/>
              <a:t> is true in </a:t>
            </a:r>
            <a:r>
              <a:rPr lang="en-US" i="1" dirty="0">
                <a:solidFill>
                  <a:srgbClr val="CE00BB"/>
                </a:solidFill>
              </a:rPr>
              <a:t>m</a:t>
            </a:r>
            <a:r>
              <a:rPr lang="en-US" dirty="0"/>
              <a:t>    </a:t>
            </a:r>
            <a:r>
              <a:rPr lang="en-US" dirty="0" err="1"/>
              <a:t>iff</a:t>
            </a:r>
            <a:r>
              <a:rPr lang="en-US" dirty="0"/>
              <a:t>   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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/>
              <a:t>is true in </a:t>
            </a:r>
            <a:r>
              <a:rPr lang="en-US" i="1" dirty="0">
                <a:solidFill>
                  <a:srgbClr val="CE00BB"/>
                </a:solidFill>
              </a:rPr>
              <a:t>m    </a:t>
            </a:r>
            <a:r>
              <a:rPr lang="en-US" u="sng" dirty="0"/>
              <a:t>or</a:t>
            </a:r>
            <a:r>
              <a:rPr lang="en-US" dirty="0"/>
              <a:t>     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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/>
              <a:t>is true in </a:t>
            </a:r>
            <a:r>
              <a:rPr lang="en-US" i="1" dirty="0">
                <a:solidFill>
                  <a:srgbClr val="CE00BB"/>
                </a:solidFill>
              </a:rPr>
              <a:t>m</a:t>
            </a:r>
            <a:endParaRPr lang="en-US" dirty="0"/>
          </a:p>
          <a:p>
            <a:r>
              <a:rPr lang="en-US" dirty="0">
                <a:solidFill>
                  <a:srgbClr val="CC00CC"/>
                </a:solidFill>
                <a:sym typeface="Symbol"/>
              </a:rPr>
              <a:t>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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</a:t>
            </a:r>
            <a:r>
              <a:rPr lang="en-US" dirty="0"/>
              <a:t> is true in </a:t>
            </a:r>
            <a:r>
              <a:rPr lang="en-US" i="1" dirty="0">
                <a:solidFill>
                  <a:srgbClr val="CE00BB"/>
                </a:solidFill>
              </a:rPr>
              <a:t>m</a:t>
            </a:r>
            <a:r>
              <a:rPr lang="en-US" dirty="0"/>
              <a:t>  </a:t>
            </a:r>
            <a:r>
              <a:rPr lang="en-US" dirty="0" err="1"/>
              <a:t>iff</a:t>
            </a:r>
            <a:r>
              <a:rPr lang="en-US" dirty="0"/>
              <a:t>   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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/>
              <a:t>is false in </a:t>
            </a:r>
            <a:r>
              <a:rPr lang="en-US" i="1" dirty="0">
                <a:solidFill>
                  <a:srgbClr val="CE00BB"/>
                </a:solidFill>
              </a:rPr>
              <a:t>m    </a:t>
            </a:r>
            <a:r>
              <a:rPr lang="en-US" u="sng" dirty="0"/>
              <a:t>or</a:t>
            </a:r>
            <a:r>
              <a:rPr lang="en-US" dirty="0"/>
              <a:t>     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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/>
              <a:t>is true in </a:t>
            </a:r>
            <a:r>
              <a:rPr lang="en-US" i="1" dirty="0">
                <a:solidFill>
                  <a:srgbClr val="CE00BB"/>
                </a:solidFill>
              </a:rPr>
              <a:t>m</a:t>
            </a:r>
            <a:endParaRPr lang="en-US" dirty="0"/>
          </a:p>
          <a:p>
            <a:r>
              <a:rPr lang="en-US" dirty="0">
                <a:solidFill>
                  <a:srgbClr val="CC00CC"/>
                </a:solidFill>
                <a:sym typeface="Symbol"/>
              </a:rPr>
              <a:t>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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</a:t>
            </a:r>
            <a:r>
              <a:rPr lang="en-US" dirty="0"/>
              <a:t> is true in </a:t>
            </a:r>
            <a:r>
              <a:rPr lang="en-US" i="1" dirty="0">
                <a:solidFill>
                  <a:srgbClr val="CE00BB"/>
                </a:solidFill>
              </a:rPr>
              <a:t>m</a:t>
            </a:r>
            <a:r>
              <a:rPr lang="en-US" dirty="0"/>
              <a:t>  </a:t>
            </a:r>
            <a:r>
              <a:rPr lang="en-US" dirty="0" err="1"/>
              <a:t>iff</a:t>
            </a:r>
            <a:r>
              <a:rPr lang="en-US" dirty="0"/>
              <a:t>   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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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</a:t>
            </a:r>
            <a:r>
              <a:rPr lang="en-US" dirty="0"/>
              <a:t> is true in </a:t>
            </a:r>
            <a:r>
              <a:rPr lang="en-US" i="1" dirty="0">
                <a:solidFill>
                  <a:srgbClr val="CE00BB"/>
                </a:solidFill>
              </a:rPr>
              <a:t>m</a:t>
            </a:r>
            <a:r>
              <a:rPr lang="en-US" dirty="0"/>
              <a:t>  </a:t>
            </a:r>
            <a:r>
              <a:rPr lang="en-US" u="sng" dirty="0"/>
              <a:t>and</a:t>
            </a:r>
            <a:r>
              <a:rPr lang="en-US" dirty="0"/>
              <a:t>  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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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</a:t>
            </a:r>
            <a:r>
              <a:rPr lang="en-US" dirty="0"/>
              <a:t> is true in </a:t>
            </a:r>
            <a:r>
              <a:rPr lang="en-US" i="1" dirty="0">
                <a:solidFill>
                  <a:srgbClr val="CE00BB"/>
                </a:solidFill>
              </a:rPr>
              <a:t>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3527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theorem proving: Forward chaining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248718"/>
            <a:ext cx="11379200" cy="4262393"/>
          </a:xfrm>
        </p:spPr>
        <p:txBody>
          <a:bodyPr/>
          <a:lstStyle/>
          <a:p>
            <a:r>
              <a:rPr lang="en-US" dirty="0"/>
              <a:t>Forward chaining applies Modus Ponens to generate new facts:</a:t>
            </a:r>
          </a:p>
          <a:p>
            <a:pPr lvl="1"/>
            <a:r>
              <a:rPr lang="en-US" b="1" i="1" dirty="0"/>
              <a:t>Given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</a:rPr>
              <a:t>X</a:t>
            </a:r>
            <a:r>
              <a:rPr lang="en-US" baseline="-25000" dirty="0">
                <a:solidFill>
                  <a:srgbClr val="CC00CC"/>
                </a:solidFill>
              </a:rPr>
              <a:t>1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 X</a:t>
            </a:r>
            <a:r>
              <a:rPr lang="en-US" baseline="-25000" dirty="0">
                <a:solidFill>
                  <a:srgbClr val="CC00CC"/>
                </a:solidFill>
                <a:sym typeface="Symbol"/>
              </a:rPr>
              <a:t>2</a:t>
            </a:r>
            <a:r>
              <a:rPr lang="en-US" dirty="0">
                <a:solidFill>
                  <a:srgbClr val="CC00CC"/>
                </a:solidFill>
                <a:sym typeface="Symbol"/>
              </a:rPr>
              <a:t> 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 … </a:t>
            </a:r>
            <a:r>
              <a:rPr lang="en-US" dirty="0" err="1">
                <a:solidFill>
                  <a:srgbClr val="CC00CC"/>
                </a:solidFill>
                <a:sym typeface="Symbol"/>
              </a:rPr>
              <a:t>X</a:t>
            </a:r>
            <a:r>
              <a:rPr lang="en-US" baseline="-25000" dirty="0" err="1">
                <a:solidFill>
                  <a:srgbClr val="CC00CC"/>
                </a:solidFill>
                <a:sym typeface="Symbol"/>
              </a:rPr>
              <a:t>n</a:t>
            </a:r>
            <a:r>
              <a:rPr lang="en-US" dirty="0">
                <a:solidFill>
                  <a:srgbClr val="CC00CC"/>
                </a:solidFill>
                <a:sym typeface="Symbol"/>
              </a:rPr>
              <a:t>   Y </a:t>
            </a:r>
            <a:r>
              <a:rPr lang="en-US" dirty="0">
                <a:sym typeface="Symbol"/>
              </a:rPr>
              <a:t>and</a:t>
            </a:r>
            <a:r>
              <a:rPr lang="en-US" dirty="0">
                <a:solidFill>
                  <a:srgbClr val="CC00CC"/>
                </a:solidFill>
                <a:sym typeface="Symbol"/>
              </a:rPr>
              <a:t> </a:t>
            </a:r>
            <a:r>
              <a:rPr lang="en-US" dirty="0">
                <a:solidFill>
                  <a:srgbClr val="CC00CC"/>
                </a:solidFill>
              </a:rPr>
              <a:t>X</a:t>
            </a:r>
            <a:r>
              <a:rPr lang="en-US" baseline="-25000" dirty="0">
                <a:solidFill>
                  <a:srgbClr val="CC00CC"/>
                </a:solidFill>
              </a:rPr>
              <a:t>1</a:t>
            </a:r>
            <a:r>
              <a:rPr lang="en-US" dirty="0"/>
              <a:t>,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 X</a:t>
            </a:r>
            <a:r>
              <a:rPr lang="en-US" baseline="-25000" dirty="0">
                <a:solidFill>
                  <a:srgbClr val="CC00CC"/>
                </a:solidFill>
                <a:sym typeface="Symbol"/>
              </a:rPr>
              <a:t>2</a:t>
            </a:r>
            <a:r>
              <a:rPr lang="en-US" dirty="0"/>
              <a:t>, …,</a:t>
            </a:r>
            <a:r>
              <a:rPr lang="en-US" dirty="0">
                <a:solidFill>
                  <a:srgbClr val="CC00CC"/>
                </a:solidFill>
                <a:sym typeface="Symbol"/>
              </a:rPr>
              <a:t> </a:t>
            </a:r>
            <a:r>
              <a:rPr lang="en-US" dirty="0"/>
              <a:t> </a:t>
            </a:r>
            <a:r>
              <a:rPr lang="en-US" dirty="0" err="1">
                <a:solidFill>
                  <a:srgbClr val="CC00CC"/>
                </a:solidFill>
                <a:sym typeface="Symbol"/>
              </a:rPr>
              <a:t>X</a:t>
            </a:r>
            <a:r>
              <a:rPr lang="en-US" baseline="-25000" dirty="0" err="1">
                <a:solidFill>
                  <a:srgbClr val="CC00CC"/>
                </a:solidFill>
                <a:sym typeface="Symbol"/>
              </a:rPr>
              <a:t>n</a:t>
            </a:r>
            <a:r>
              <a:rPr lang="en-US" dirty="0"/>
              <a:t>,  </a:t>
            </a:r>
            <a:r>
              <a:rPr lang="en-US" b="1" i="1" dirty="0"/>
              <a:t>infer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</a:rPr>
              <a:t>Y</a:t>
            </a:r>
            <a:endParaRPr lang="en-US" dirty="0"/>
          </a:p>
          <a:p>
            <a:r>
              <a:rPr lang="en-US" dirty="0"/>
              <a:t>Forward chaining keeps applying this rule, adding new facts, until nothing more can be added</a:t>
            </a:r>
          </a:p>
          <a:p>
            <a:r>
              <a:rPr lang="en-US" dirty="0"/>
              <a:t>Requires KB to contain only </a:t>
            </a:r>
            <a:r>
              <a:rPr lang="en-US" b="1" i="1" dirty="0">
                <a:solidFill>
                  <a:srgbClr val="FF0000"/>
                </a:solidFill>
              </a:rPr>
              <a:t>definite clauses</a:t>
            </a:r>
            <a:r>
              <a:rPr lang="en-US" dirty="0"/>
              <a:t>: </a:t>
            </a:r>
          </a:p>
          <a:p>
            <a:pPr lvl="1"/>
            <a:r>
              <a:rPr lang="en-US" dirty="0">
                <a:solidFill>
                  <a:srgbClr val="CC00CC"/>
                </a:solidFill>
              </a:rPr>
              <a:t>(Conjunction of symbols)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 </a:t>
            </a:r>
            <a:r>
              <a:rPr lang="en-US" dirty="0">
                <a:solidFill>
                  <a:srgbClr val="CC00CC"/>
                </a:solidFill>
              </a:rPr>
              <a:t>symbol</a:t>
            </a:r>
            <a:r>
              <a:rPr lang="en-US" dirty="0"/>
              <a:t>; or</a:t>
            </a:r>
          </a:p>
          <a:p>
            <a:pPr lvl="1"/>
            <a:r>
              <a:rPr lang="en-US" dirty="0"/>
              <a:t>A single symbol (note that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X </a:t>
            </a:r>
            <a:r>
              <a:rPr lang="en-US" dirty="0">
                <a:sym typeface="Symbol"/>
              </a:rPr>
              <a:t>is equivalent to</a:t>
            </a:r>
            <a:r>
              <a:rPr lang="en-US" dirty="0">
                <a:solidFill>
                  <a:srgbClr val="CC00CC"/>
                </a:solidFill>
                <a:sym typeface="Symbol"/>
              </a:rPr>
              <a:t> True   X</a:t>
            </a:r>
            <a:r>
              <a:rPr lang="en-US" dirty="0">
                <a:sym typeface="Symbol"/>
              </a:rPr>
              <a:t>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6616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Properties of forward chaining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223212"/>
            <a:ext cx="12192000" cy="5434262"/>
          </a:xfrm>
        </p:spPr>
        <p:txBody>
          <a:bodyPr/>
          <a:lstStyle/>
          <a:p>
            <a:r>
              <a:rPr lang="en-US" dirty="0"/>
              <a:t>Theorem: FC is sound and complete for definite-clause KBs</a:t>
            </a:r>
          </a:p>
          <a:p>
            <a:r>
              <a:rPr lang="en-US" dirty="0"/>
              <a:t>Soundness: follows from soundness of Modus Ponens (easy to check</a:t>
            </a:r>
            <a:r>
              <a:rPr lang="en-US" dirty="0">
                <a:sym typeface="Symbol"/>
              </a:rPr>
              <a:t>)</a:t>
            </a:r>
            <a:endParaRPr lang="en-US" dirty="0">
              <a:solidFill>
                <a:srgbClr val="CC00CC"/>
              </a:solidFill>
              <a:sym typeface="Symbol"/>
            </a:endParaRPr>
          </a:p>
          <a:p>
            <a:r>
              <a:rPr lang="en-US" dirty="0"/>
              <a:t>Completeness: see proof on p. 230-1.</a:t>
            </a:r>
          </a:p>
          <a:p>
            <a:r>
              <a:rPr lang="en-US" dirty="0">
                <a:sym typeface="Symbol"/>
              </a:rPr>
              <a:t>Runs in </a:t>
            </a:r>
            <a:r>
              <a:rPr lang="en-US" b="1" i="1" dirty="0">
                <a:sym typeface="Symbol"/>
              </a:rPr>
              <a:t>linear</a:t>
            </a:r>
            <a:r>
              <a:rPr lang="en-US" dirty="0">
                <a:sym typeface="Symbol"/>
              </a:rPr>
              <a:t> time using two simple indexing tricks:</a:t>
            </a:r>
          </a:p>
          <a:p>
            <a:pPr lvl="1"/>
            <a:r>
              <a:rPr lang="en-US" dirty="0">
                <a:sym typeface="Symbol"/>
              </a:rPr>
              <a:t>Each symbol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X</a:t>
            </a:r>
            <a:r>
              <a:rPr lang="en-US" baseline="-25000" dirty="0">
                <a:solidFill>
                  <a:srgbClr val="CC00CC"/>
                </a:solidFill>
                <a:sym typeface="Symbol"/>
              </a:rPr>
              <a:t>i </a:t>
            </a:r>
            <a:r>
              <a:rPr lang="en-US" dirty="0">
                <a:sym typeface="Symbol"/>
              </a:rPr>
              <a:t>knows which rules it appears in</a:t>
            </a:r>
          </a:p>
          <a:p>
            <a:pPr lvl="1"/>
            <a:r>
              <a:rPr lang="en-US" dirty="0">
                <a:sym typeface="Symbol"/>
              </a:rPr>
              <a:t>Each rule keeps count of how many of its premises are not yet satisfied</a:t>
            </a:r>
          </a:p>
          <a:p>
            <a:r>
              <a:rPr lang="en-US" dirty="0">
                <a:sym typeface="Symbol"/>
              </a:rPr>
              <a:t>Very commonly used in database (</a:t>
            </a:r>
            <a:r>
              <a:rPr lang="en-US" dirty="0" err="1">
                <a:sym typeface="Symbol"/>
              </a:rPr>
              <a:t>Datalog</a:t>
            </a:r>
            <a:r>
              <a:rPr lang="en-US" dirty="0">
                <a:sym typeface="Symbol"/>
              </a:rPr>
              <a:t>) systems for updating</a:t>
            </a:r>
          </a:p>
        </p:txBody>
      </p:sp>
    </p:spTree>
    <p:extLst>
      <p:ext uri="{BB962C8B-B14F-4D97-AF65-F5344CB8AC3E}">
        <p14:creationId xmlns:p14="http://schemas.microsoft.com/office/powerpoint/2010/main" val="1560745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Backward chaining (briefly)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223212"/>
            <a:ext cx="12192000" cy="5434262"/>
          </a:xfrm>
        </p:spPr>
        <p:txBody>
          <a:bodyPr/>
          <a:lstStyle/>
          <a:p>
            <a:r>
              <a:rPr lang="en-US" dirty="0">
                <a:sym typeface="Symbol"/>
              </a:rPr>
              <a:t>Backward chaining works the other way around:</a:t>
            </a:r>
          </a:p>
          <a:p>
            <a:pPr lvl="1"/>
            <a:r>
              <a:rPr lang="en-US" dirty="0">
                <a:sym typeface="Symbol"/>
              </a:rPr>
              <a:t>Start from the goal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Y </a:t>
            </a:r>
            <a:r>
              <a:rPr lang="en-US" dirty="0">
                <a:sym typeface="Symbol"/>
              </a:rPr>
              <a:t>to prove</a:t>
            </a:r>
          </a:p>
          <a:p>
            <a:pPr lvl="1"/>
            <a:r>
              <a:rPr lang="en-US" dirty="0">
                <a:sym typeface="Symbol"/>
              </a:rPr>
              <a:t>Find implications </a:t>
            </a:r>
            <a:r>
              <a:rPr lang="en-US" dirty="0">
                <a:solidFill>
                  <a:srgbClr val="CC00CC"/>
                </a:solidFill>
              </a:rPr>
              <a:t>X</a:t>
            </a:r>
            <a:r>
              <a:rPr lang="en-US" baseline="-25000" dirty="0">
                <a:solidFill>
                  <a:srgbClr val="CC00CC"/>
                </a:solidFill>
              </a:rPr>
              <a:t>1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 X</a:t>
            </a:r>
            <a:r>
              <a:rPr lang="en-US" baseline="-25000" dirty="0">
                <a:solidFill>
                  <a:srgbClr val="CC00CC"/>
                </a:solidFill>
                <a:sym typeface="Symbol"/>
              </a:rPr>
              <a:t>2</a:t>
            </a:r>
            <a:r>
              <a:rPr lang="en-US" dirty="0">
                <a:solidFill>
                  <a:srgbClr val="CC00CC"/>
                </a:solidFill>
                <a:sym typeface="Symbol"/>
              </a:rPr>
              <a:t> 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 … </a:t>
            </a:r>
            <a:r>
              <a:rPr lang="en-US" dirty="0" err="1">
                <a:solidFill>
                  <a:srgbClr val="CC00CC"/>
                </a:solidFill>
                <a:sym typeface="Symbol"/>
              </a:rPr>
              <a:t>X</a:t>
            </a:r>
            <a:r>
              <a:rPr lang="en-US" baseline="-25000" dirty="0" err="1">
                <a:solidFill>
                  <a:srgbClr val="CC00CC"/>
                </a:solidFill>
                <a:sym typeface="Symbol"/>
              </a:rPr>
              <a:t>n</a:t>
            </a:r>
            <a:r>
              <a:rPr lang="en-US" dirty="0">
                <a:solidFill>
                  <a:srgbClr val="CC00CC"/>
                </a:solidFill>
                <a:sym typeface="Symbol"/>
              </a:rPr>
              <a:t>   Y </a:t>
            </a:r>
            <a:r>
              <a:rPr lang="en-US" dirty="0">
                <a:sym typeface="Symbol"/>
              </a:rPr>
              <a:t>with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Y </a:t>
            </a:r>
            <a:r>
              <a:rPr lang="en-US" dirty="0">
                <a:sym typeface="Symbol"/>
              </a:rPr>
              <a:t>on the right-hand side</a:t>
            </a:r>
          </a:p>
          <a:p>
            <a:pPr lvl="1"/>
            <a:r>
              <a:rPr lang="en-US" dirty="0">
                <a:sym typeface="Symbol"/>
              </a:rPr>
              <a:t>Set up </a:t>
            </a:r>
            <a:r>
              <a:rPr lang="en-US" dirty="0">
                <a:solidFill>
                  <a:srgbClr val="CC00CC"/>
                </a:solidFill>
              </a:rPr>
              <a:t>X</a:t>
            </a:r>
            <a:r>
              <a:rPr lang="en-US" baseline="-25000" dirty="0">
                <a:solidFill>
                  <a:srgbClr val="CC00CC"/>
                </a:solidFill>
              </a:rPr>
              <a:t>1</a:t>
            </a:r>
            <a:r>
              <a:rPr lang="en-US" dirty="0"/>
              <a:t>,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 X</a:t>
            </a:r>
            <a:r>
              <a:rPr lang="en-US" baseline="-25000" dirty="0">
                <a:solidFill>
                  <a:srgbClr val="CC00CC"/>
                </a:solidFill>
                <a:sym typeface="Symbol"/>
              </a:rPr>
              <a:t>2</a:t>
            </a:r>
            <a:r>
              <a:rPr lang="en-US" dirty="0"/>
              <a:t>, …,</a:t>
            </a:r>
            <a:r>
              <a:rPr lang="en-US" dirty="0">
                <a:solidFill>
                  <a:srgbClr val="CC00CC"/>
                </a:solidFill>
                <a:sym typeface="Symbol"/>
              </a:rPr>
              <a:t> </a:t>
            </a:r>
            <a:r>
              <a:rPr lang="en-US" dirty="0"/>
              <a:t> </a:t>
            </a:r>
            <a:r>
              <a:rPr lang="en-US" dirty="0" err="1">
                <a:solidFill>
                  <a:srgbClr val="CC00CC"/>
                </a:solidFill>
                <a:sym typeface="Symbol"/>
              </a:rPr>
              <a:t>X</a:t>
            </a:r>
            <a:r>
              <a:rPr lang="en-US" baseline="-25000" dirty="0" err="1">
                <a:solidFill>
                  <a:srgbClr val="CC00CC"/>
                </a:solidFill>
                <a:sym typeface="Symbol"/>
              </a:rPr>
              <a:t>n</a:t>
            </a:r>
            <a:r>
              <a:rPr lang="en-US" dirty="0">
                <a:solidFill>
                  <a:srgbClr val="CC00CC"/>
                </a:solidFill>
                <a:sym typeface="Symbol"/>
              </a:rPr>
              <a:t> </a:t>
            </a:r>
            <a:r>
              <a:rPr lang="en-US" dirty="0">
                <a:sym typeface="Symbol"/>
              </a:rPr>
              <a:t>as subgoals to prove recursively (stop at known facts)</a:t>
            </a:r>
          </a:p>
          <a:p>
            <a:r>
              <a:rPr lang="en-US" dirty="0"/>
              <a:t>Theorem: BC is sound and complete for definite-clause KBs</a:t>
            </a:r>
          </a:p>
          <a:p>
            <a:r>
              <a:rPr lang="en-US" dirty="0"/>
              <a:t>Linear-time with suitable indexing and caching of subgoals</a:t>
            </a:r>
          </a:p>
          <a:p>
            <a:r>
              <a:rPr lang="en-US" dirty="0"/>
              <a:t>BC with first-order definite clauses is the basis of </a:t>
            </a:r>
            <a:r>
              <a:rPr lang="en-US" i="1" u="sng" dirty="0"/>
              <a:t>logic programming</a:t>
            </a:r>
          </a:p>
          <a:p>
            <a:endParaRPr lang="en-US" dirty="0">
              <a:sym typeface="Symbol"/>
            </a:endParaRPr>
          </a:p>
        </p:txBody>
      </p:sp>
    </p:spTree>
    <p:extLst>
      <p:ext uri="{BB962C8B-B14F-4D97-AF65-F5344CB8AC3E}">
        <p14:creationId xmlns:p14="http://schemas.microsoft.com/office/powerpoint/2010/main" val="1421746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6D64F-2A2E-F241-9CB1-27BC44FB7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Resolution (briefly)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6AA44B-1141-8A48-A7FE-CE4E903CD7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resolution inference rule takes two implication sentences (of a particular form) and infers a new implication sentence:</a:t>
            </a:r>
          </a:p>
          <a:p>
            <a:r>
              <a:rPr lang="en-US" dirty="0"/>
              <a:t>Example: </a:t>
            </a:r>
            <a:r>
              <a:rPr lang="en-US" dirty="0">
                <a:solidFill>
                  <a:srgbClr val="CC00CC"/>
                </a:solidFill>
              </a:rPr>
              <a:t>A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 B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 C   </a:t>
            </a:r>
            <a:r>
              <a:rPr lang="en-US" b="1" dirty="0">
                <a:solidFill>
                  <a:srgbClr val="FF0000"/>
                </a:solidFill>
                <a:sym typeface="Symbol"/>
              </a:rPr>
              <a:t>U</a:t>
            </a:r>
            <a:r>
              <a:rPr lang="en-US" dirty="0">
                <a:solidFill>
                  <a:srgbClr val="CC00CC"/>
                </a:solidFill>
                <a:sym typeface="Symbol"/>
              </a:rPr>
              <a:t>  V</a:t>
            </a:r>
          </a:p>
          <a:p>
            <a:pPr marL="0" indent="0">
              <a:buNone/>
            </a:pPr>
            <a:r>
              <a:rPr lang="en-US" dirty="0">
                <a:solidFill>
                  <a:srgbClr val="CC00CC"/>
                </a:solidFill>
                <a:sym typeface="Symbol"/>
              </a:rPr>
              <a:t>		 D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 E 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 </a:t>
            </a:r>
            <a:r>
              <a:rPr lang="en-US" b="1" dirty="0">
                <a:solidFill>
                  <a:srgbClr val="FF0000"/>
                </a:solidFill>
                <a:sym typeface="Symbol"/>
              </a:rPr>
              <a:t>U</a:t>
            </a:r>
            <a:r>
              <a:rPr lang="en-US" dirty="0">
                <a:solidFill>
                  <a:srgbClr val="CC00CC"/>
                </a:solidFill>
                <a:sym typeface="Symbol"/>
              </a:rPr>
              <a:t>   X  Y</a:t>
            </a:r>
          </a:p>
          <a:p>
            <a:pPr marL="0" indent="0">
              <a:buNone/>
            </a:pPr>
            <a:r>
              <a:rPr lang="en-US" dirty="0">
                <a:solidFill>
                  <a:srgbClr val="CC00CC"/>
                </a:solidFill>
                <a:sym typeface="Symbol"/>
              </a:rPr>
              <a:t>		 </a:t>
            </a:r>
            <a:r>
              <a:rPr lang="en-US" dirty="0">
                <a:solidFill>
                  <a:srgbClr val="CC00CC"/>
                </a:solidFill>
              </a:rPr>
              <a:t>A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 B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 C  D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 E   V  X  Y</a:t>
            </a:r>
          </a:p>
          <a:p>
            <a:pPr marL="0" indent="0">
              <a:buNone/>
            </a:pPr>
            <a:endParaRPr lang="en-US" dirty="0">
              <a:solidFill>
                <a:srgbClr val="CC00CC"/>
              </a:solidFill>
              <a:sym typeface="Symbol"/>
            </a:endParaRPr>
          </a:p>
          <a:p>
            <a:r>
              <a:rPr lang="en-US" dirty="0"/>
              <a:t>Resolution is complete for propositional logic</a:t>
            </a:r>
          </a:p>
          <a:p>
            <a:r>
              <a:rPr lang="en-US" dirty="0"/>
              <a:t>Exponential time in the worst case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CAA8BE8-B6E7-7846-BD8A-AF5573FAE4E2}"/>
              </a:ext>
            </a:extLst>
          </p:cNvPr>
          <p:cNvCxnSpPr/>
          <p:nvPr/>
        </p:nvCxnSpPr>
        <p:spPr>
          <a:xfrm>
            <a:off x="2434281" y="3645243"/>
            <a:ext cx="496741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2841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397002"/>
            <a:ext cx="11785600" cy="4729164"/>
          </a:xfrm>
        </p:spPr>
        <p:txBody>
          <a:bodyPr/>
          <a:lstStyle/>
          <a:p>
            <a:r>
              <a:rPr lang="en-US" dirty="0"/>
              <a:t>Logical inference computes entailment relations among sentences</a:t>
            </a:r>
          </a:p>
          <a:p>
            <a:r>
              <a:rPr lang="en-US" dirty="0"/>
              <a:t>Theorem provers apply inference rules to sentences</a:t>
            </a:r>
          </a:p>
          <a:p>
            <a:pPr lvl="1"/>
            <a:r>
              <a:rPr lang="en-US" dirty="0"/>
              <a:t>Forward chaining applies modus ponens with definite clauses; linear time</a:t>
            </a:r>
          </a:p>
          <a:p>
            <a:pPr lvl="1"/>
            <a:r>
              <a:rPr lang="en-US" dirty="0"/>
              <a:t>Resolution is complete for PL but exponential time in the worst case</a:t>
            </a:r>
          </a:p>
          <a:p>
            <a:r>
              <a:rPr lang="en-US" dirty="0"/>
              <a:t>SAT solvers based on DPLL provide incredibly efficient inference</a:t>
            </a:r>
          </a:p>
          <a:p>
            <a:r>
              <a:rPr lang="en-US" dirty="0"/>
              <a:t>Logical agents can do localization, mapping, SLAM, planning (and many other things) just using one generic inference algorithm on one knowledge base </a:t>
            </a:r>
          </a:p>
        </p:txBody>
      </p:sp>
    </p:spTree>
    <p:extLst>
      <p:ext uri="{BB962C8B-B14F-4D97-AF65-F5344CB8AC3E}">
        <p14:creationId xmlns:p14="http://schemas.microsoft.com/office/powerpoint/2010/main" val="42841886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397002"/>
            <a:ext cx="11785600" cy="4729164"/>
          </a:xfrm>
        </p:spPr>
        <p:txBody>
          <a:bodyPr/>
          <a:lstStyle/>
          <a:p>
            <a:r>
              <a:rPr lang="en-US" dirty="0"/>
              <a:t>Let </a:t>
            </a:r>
            <a:r>
              <a:rPr lang="en-US" i="1" dirty="0">
                <a:solidFill>
                  <a:srgbClr val="CE00BB"/>
                </a:solidFill>
              </a:rPr>
              <a:t>m</a:t>
            </a:r>
            <a:r>
              <a:rPr lang="en-US" dirty="0"/>
              <a:t> be {</a:t>
            </a:r>
            <a:r>
              <a:rPr lang="en-US" dirty="0">
                <a:solidFill>
                  <a:srgbClr val="CC00CC"/>
                </a:solidFill>
              </a:rPr>
              <a:t>A=</a:t>
            </a:r>
            <a:r>
              <a:rPr lang="en-US" dirty="0">
                <a:solidFill>
                  <a:srgbClr val="0000FF"/>
                </a:solidFill>
              </a:rPr>
              <a:t>true</a:t>
            </a:r>
            <a:r>
              <a:rPr lang="en-US" dirty="0"/>
              <a:t>, </a:t>
            </a:r>
            <a:r>
              <a:rPr lang="en-US" dirty="0">
                <a:solidFill>
                  <a:srgbClr val="CC00CC"/>
                </a:solidFill>
              </a:rPr>
              <a:t>B=</a:t>
            </a:r>
            <a:r>
              <a:rPr lang="en-US" dirty="0">
                <a:solidFill>
                  <a:srgbClr val="0000FF"/>
                </a:solidFill>
              </a:rPr>
              <a:t>true</a:t>
            </a:r>
            <a:r>
              <a:rPr lang="en-US" dirty="0"/>
              <a:t>, </a:t>
            </a:r>
            <a:r>
              <a:rPr lang="en-US" dirty="0">
                <a:solidFill>
                  <a:srgbClr val="CC00CC"/>
                </a:solidFill>
              </a:rPr>
              <a:t>C=</a:t>
            </a:r>
            <a:r>
              <a:rPr lang="en-US" dirty="0">
                <a:solidFill>
                  <a:srgbClr val="0000FF"/>
                </a:solidFill>
              </a:rPr>
              <a:t>false</a:t>
            </a:r>
            <a:r>
              <a:rPr lang="en-US" dirty="0"/>
              <a:t>,</a:t>
            </a:r>
            <a:r>
              <a:rPr lang="en-US" dirty="0">
                <a:solidFill>
                  <a:srgbClr val="CC00CC"/>
                </a:solidFill>
              </a:rPr>
              <a:t> D=</a:t>
            </a:r>
            <a:r>
              <a:rPr lang="en-US" dirty="0">
                <a:solidFill>
                  <a:srgbClr val="0000FF"/>
                </a:solidFill>
              </a:rPr>
              <a:t>false</a:t>
            </a:r>
            <a:r>
              <a:rPr lang="en-US" dirty="0"/>
              <a:t>} </a:t>
            </a:r>
          </a:p>
          <a:p>
            <a:r>
              <a:rPr lang="en-US" dirty="0"/>
              <a:t>Let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 </a:t>
            </a:r>
            <a:r>
              <a:rPr lang="en-US" dirty="0">
                <a:sym typeface="Symbol"/>
              </a:rPr>
              <a:t>be the sentence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(A </a:t>
            </a:r>
            <a:r>
              <a:rPr lang="en-US" dirty="0">
                <a:sym typeface="Symbol"/>
              </a:rPr>
              <a:t> </a:t>
            </a:r>
            <a:r>
              <a:rPr lang="en-US" dirty="0">
                <a:solidFill>
                  <a:srgbClr val="CC00CC"/>
                </a:solidFill>
              </a:rPr>
              <a:t>B)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 (C </a:t>
            </a:r>
            <a:r>
              <a:rPr lang="en-US" dirty="0">
                <a:sym typeface="Symbol"/>
              </a:rPr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D</a:t>
            </a:r>
            <a:r>
              <a:rPr lang="en-US" dirty="0">
                <a:solidFill>
                  <a:srgbClr val="CC00CC"/>
                </a:solidFill>
              </a:rPr>
              <a:t>)</a:t>
            </a:r>
          </a:p>
          <a:p>
            <a:r>
              <a:rPr lang="en-US" dirty="0">
                <a:solidFill>
                  <a:srgbClr val="CC00CC"/>
                </a:solidFill>
                <a:sym typeface="Symbol"/>
              </a:rPr>
              <a:t></a:t>
            </a:r>
            <a:r>
              <a:rPr lang="en-US" dirty="0"/>
              <a:t> is true in </a:t>
            </a:r>
            <a:r>
              <a:rPr lang="en-US" i="1" dirty="0">
                <a:solidFill>
                  <a:srgbClr val="CE00BB"/>
                </a:solidFill>
              </a:rPr>
              <a:t>m</a:t>
            </a:r>
            <a:r>
              <a:rPr lang="en-US" dirty="0"/>
              <a:t>    </a:t>
            </a:r>
            <a:r>
              <a:rPr lang="en-US" dirty="0" err="1"/>
              <a:t>iff</a:t>
            </a:r>
            <a:r>
              <a:rPr lang="en-US" dirty="0"/>
              <a:t>    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(A </a:t>
            </a:r>
            <a:r>
              <a:rPr lang="en-US" dirty="0">
                <a:sym typeface="Symbol"/>
              </a:rPr>
              <a:t> </a:t>
            </a:r>
            <a:r>
              <a:rPr lang="en-US" dirty="0">
                <a:solidFill>
                  <a:srgbClr val="CC00CC"/>
                </a:solidFill>
              </a:rPr>
              <a:t>B)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/>
              <a:t>is true in </a:t>
            </a:r>
            <a:r>
              <a:rPr lang="en-US" i="1" dirty="0">
                <a:solidFill>
                  <a:srgbClr val="CE00BB"/>
                </a:solidFill>
              </a:rPr>
              <a:t>m    </a:t>
            </a:r>
            <a:r>
              <a:rPr lang="en-US" u="sng" dirty="0"/>
              <a:t>or</a:t>
            </a:r>
            <a:r>
              <a:rPr lang="en-US" dirty="0"/>
              <a:t>   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(C </a:t>
            </a:r>
            <a:r>
              <a:rPr lang="en-US" dirty="0">
                <a:sym typeface="Symbol"/>
              </a:rPr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D</a:t>
            </a:r>
            <a:r>
              <a:rPr lang="en-US" dirty="0">
                <a:solidFill>
                  <a:srgbClr val="CC00CC"/>
                </a:solidFill>
              </a:rPr>
              <a:t>)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/>
              <a:t>is true in </a:t>
            </a:r>
            <a:r>
              <a:rPr lang="en-US" i="1" dirty="0">
                <a:solidFill>
                  <a:srgbClr val="CE00BB"/>
                </a:solidFill>
              </a:rPr>
              <a:t>m</a:t>
            </a:r>
            <a:endParaRPr lang="en-US" dirty="0"/>
          </a:p>
          <a:p>
            <a:pPr lvl="1"/>
            <a:r>
              <a:rPr lang="en-US" dirty="0">
                <a:solidFill>
                  <a:srgbClr val="CC00CC"/>
                </a:solidFill>
                <a:sym typeface="Symbol"/>
              </a:rPr>
              <a:t>(A </a:t>
            </a:r>
            <a:r>
              <a:rPr lang="en-US" dirty="0">
                <a:sym typeface="Symbol"/>
              </a:rPr>
              <a:t> </a:t>
            </a:r>
            <a:r>
              <a:rPr lang="en-US" dirty="0">
                <a:solidFill>
                  <a:srgbClr val="CC00CC"/>
                </a:solidFill>
              </a:rPr>
              <a:t>B)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/>
              <a:t>is true in </a:t>
            </a:r>
            <a:r>
              <a:rPr lang="en-US" i="1" dirty="0">
                <a:solidFill>
                  <a:srgbClr val="CE00BB"/>
                </a:solidFill>
              </a:rPr>
              <a:t>m</a:t>
            </a:r>
            <a:r>
              <a:rPr lang="en-US" dirty="0"/>
              <a:t>    </a:t>
            </a:r>
            <a:r>
              <a:rPr lang="en-US" dirty="0" err="1"/>
              <a:t>iff</a:t>
            </a:r>
            <a:r>
              <a:rPr lang="en-US" dirty="0"/>
              <a:t>   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A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/>
              <a:t>is true in </a:t>
            </a:r>
            <a:r>
              <a:rPr lang="en-US" i="1" dirty="0">
                <a:solidFill>
                  <a:srgbClr val="CE00BB"/>
                </a:solidFill>
              </a:rPr>
              <a:t>m    </a:t>
            </a:r>
            <a:r>
              <a:rPr lang="en-US" u="sng" dirty="0"/>
              <a:t>and</a:t>
            </a:r>
            <a:r>
              <a:rPr lang="en-US" dirty="0"/>
              <a:t>   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B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/>
              <a:t>is true in </a:t>
            </a:r>
            <a:r>
              <a:rPr lang="en-US" i="1" dirty="0">
                <a:solidFill>
                  <a:srgbClr val="CE00BB"/>
                </a:solidFill>
              </a:rPr>
              <a:t>m</a:t>
            </a:r>
          </a:p>
          <a:p>
            <a:pPr lvl="1"/>
            <a:r>
              <a:rPr lang="en-US" dirty="0">
                <a:solidFill>
                  <a:srgbClr val="CC00CC"/>
                </a:solidFill>
                <a:sym typeface="Symbol"/>
              </a:rPr>
              <a:t>(A </a:t>
            </a:r>
            <a:r>
              <a:rPr lang="en-US" dirty="0">
                <a:sym typeface="Symbol"/>
              </a:rPr>
              <a:t> </a:t>
            </a:r>
            <a:r>
              <a:rPr lang="en-US" dirty="0">
                <a:solidFill>
                  <a:srgbClr val="CC00CC"/>
                </a:solidFill>
              </a:rPr>
              <a:t>B)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/>
              <a:t>is true in </a:t>
            </a:r>
            <a:r>
              <a:rPr lang="en-US" i="1" dirty="0">
                <a:solidFill>
                  <a:srgbClr val="CE00BB"/>
                </a:solidFill>
              </a:rPr>
              <a:t>m</a:t>
            </a:r>
          </a:p>
          <a:p>
            <a:r>
              <a:rPr lang="en-US" dirty="0">
                <a:solidFill>
                  <a:srgbClr val="CC00CC"/>
                </a:solidFill>
                <a:sym typeface="Symbol"/>
              </a:rPr>
              <a:t></a:t>
            </a:r>
            <a:r>
              <a:rPr lang="en-US" dirty="0"/>
              <a:t> is true in </a:t>
            </a:r>
            <a:r>
              <a:rPr lang="en-US" i="1" dirty="0">
                <a:solidFill>
                  <a:srgbClr val="CE00BB"/>
                </a:solidFill>
              </a:rPr>
              <a:t>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476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 </a:t>
            </a:r>
            <a:r>
              <a:rPr lang="en-US" dirty="0">
                <a:sym typeface="Symbol"/>
              </a:rPr>
              <a:t>be the sentence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(A </a:t>
            </a:r>
            <a:r>
              <a:rPr lang="en-US" dirty="0">
                <a:sym typeface="Symbol"/>
              </a:rPr>
              <a:t> </a:t>
            </a:r>
            <a:r>
              <a:rPr lang="en-US" dirty="0">
                <a:solidFill>
                  <a:srgbClr val="CC00CC"/>
                </a:solidFill>
              </a:rPr>
              <a:t>B)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 (C </a:t>
            </a:r>
            <a:r>
              <a:rPr lang="en-US" dirty="0">
                <a:sym typeface="Symbol"/>
              </a:rPr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D</a:t>
            </a:r>
            <a:r>
              <a:rPr lang="en-US" dirty="0">
                <a:solidFill>
                  <a:srgbClr val="CC00CC"/>
                </a:solidFill>
              </a:rPr>
              <a:t>)</a:t>
            </a:r>
          </a:p>
          <a:p>
            <a:r>
              <a:rPr lang="en-US" dirty="0"/>
              <a:t>In how many models is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</a:t>
            </a:r>
            <a:r>
              <a:rPr lang="en-US" dirty="0"/>
              <a:t> true?</a:t>
            </a:r>
          </a:p>
        </p:txBody>
      </p:sp>
    </p:spTree>
    <p:extLst>
      <p:ext uri="{BB962C8B-B14F-4D97-AF65-F5344CB8AC3E}">
        <p14:creationId xmlns:p14="http://schemas.microsoft.com/office/powerpoint/2010/main" val="2637781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668984-96F9-B806-1DCE-8D7467F215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BFA719-8A59-B6C9-6CE7-6329EA2549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Tell the logical agent what we know about </a:t>
            </a:r>
            <a:r>
              <a:rPr lang="en-US" dirty="0" err="1"/>
              <a:t>PacPhysics</a:t>
            </a:r>
            <a:endParaRPr lang="en-US" dirty="0"/>
          </a:p>
          <a:p>
            <a:r>
              <a:rPr lang="en-US" dirty="0"/>
              <a:t>Ask it what actions have to be true for the goal to be achieved</a:t>
            </a:r>
          </a:p>
        </p:txBody>
      </p:sp>
    </p:spTree>
    <p:extLst>
      <p:ext uri="{BB962C8B-B14F-4D97-AF65-F5344CB8AC3E}">
        <p14:creationId xmlns:p14="http://schemas.microsoft.com/office/powerpoint/2010/main" val="6807671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Partially observable Pacman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1" y="1195294"/>
            <a:ext cx="12191999" cy="566270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Pacman knows the map but perceives just wall/gap to NSEW</a:t>
            </a:r>
          </a:p>
          <a:p>
            <a:r>
              <a:rPr lang="en-US" dirty="0"/>
              <a:t>Formulation: </a:t>
            </a:r>
            <a:r>
              <a:rPr lang="en-US" b="1" i="1" dirty="0"/>
              <a:t>what variables do we need?</a:t>
            </a:r>
          </a:p>
          <a:p>
            <a:pPr lvl="1"/>
            <a:r>
              <a:rPr lang="en-US" dirty="0"/>
              <a:t>Wall locations</a:t>
            </a:r>
          </a:p>
          <a:p>
            <a:pPr lvl="2"/>
            <a:r>
              <a:rPr lang="en-US" dirty="0">
                <a:solidFill>
                  <a:srgbClr val="CC00CC"/>
                </a:solidFill>
              </a:rPr>
              <a:t>Wall_0,0</a:t>
            </a:r>
            <a:r>
              <a:rPr lang="en-US" dirty="0"/>
              <a:t>   there is a wall at [0,0]</a:t>
            </a:r>
          </a:p>
          <a:p>
            <a:pPr lvl="2"/>
            <a:r>
              <a:rPr lang="en-US" dirty="0">
                <a:solidFill>
                  <a:srgbClr val="CC00CC"/>
                </a:solidFill>
              </a:rPr>
              <a:t>Wall_0,1</a:t>
            </a:r>
            <a:r>
              <a:rPr lang="en-US" dirty="0"/>
              <a:t>   there is a wall at [0,1], etc. (</a:t>
            </a:r>
            <a:r>
              <a:rPr lang="en-US" i="1" dirty="0">
                <a:solidFill>
                  <a:srgbClr val="CE00BB"/>
                </a:solidFill>
              </a:rPr>
              <a:t>N</a:t>
            </a:r>
            <a:r>
              <a:rPr lang="en-US" dirty="0"/>
              <a:t> symbols for </a:t>
            </a:r>
            <a:r>
              <a:rPr lang="en-US" i="1" dirty="0">
                <a:solidFill>
                  <a:srgbClr val="CE00BB"/>
                </a:solidFill>
              </a:rPr>
              <a:t>N</a:t>
            </a:r>
            <a:r>
              <a:rPr lang="en-US" dirty="0"/>
              <a:t> locations)</a:t>
            </a:r>
          </a:p>
          <a:p>
            <a:pPr lvl="1"/>
            <a:r>
              <a:rPr lang="en-US" dirty="0"/>
              <a:t>Percepts</a:t>
            </a:r>
          </a:p>
          <a:p>
            <a:pPr lvl="2"/>
            <a:r>
              <a:rPr lang="en-US" dirty="0" err="1">
                <a:solidFill>
                  <a:srgbClr val="CC00CC"/>
                </a:solidFill>
              </a:rPr>
              <a:t>Blocked_W</a:t>
            </a:r>
            <a:r>
              <a:rPr lang="en-US" dirty="0"/>
              <a:t> (blocked by wall to my West) etc.</a:t>
            </a:r>
          </a:p>
          <a:p>
            <a:pPr lvl="2"/>
            <a:r>
              <a:rPr lang="en-US" dirty="0">
                <a:solidFill>
                  <a:srgbClr val="CC00CC"/>
                </a:solidFill>
              </a:rPr>
              <a:t>Blocked_W</a:t>
            </a:r>
            <a:r>
              <a:rPr lang="en-US" dirty="0">
                <a:solidFill>
                  <a:srgbClr val="00B050"/>
                </a:solidFill>
              </a:rPr>
              <a:t>_0</a:t>
            </a:r>
            <a:r>
              <a:rPr lang="en-US" dirty="0"/>
              <a:t> (blocked by wall to my West </a:t>
            </a:r>
            <a:r>
              <a:rPr lang="en-US" b="1" i="1" u="sng" dirty="0">
                <a:solidFill>
                  <a:srgbClr val="00B050"/>
                </a:solidFill>
              </a:rPr>
              <a:t>at time 0</a:t>
            </a:r>
            <a:r>
              <a:rPr lang="en-US" dirty="0"/>
              <a:t>) etc. (</a:t>
            </a:r>
            <a:r>
              <a:rPr lang="en-US" dirty="0">
                <a:solidFill>
                  <a:srgbClr val="CE00BB"/>
                </a:solidFill>
              </a:rPr>
              <a:t>4</a:t>
            </a:r>
            <a:r>
              <a:rPr lang="en-US" i="1" dirty="0">
                <a:solidFill>
                  <a:srgbClr val="CE00BB"/>
                </a:solidFill>
              </a:rPr>
              <a:t>T</a:t>
            </a:r>
            <a:r>
              <a:rPr lang="en-US" dirty="0"/>
              <a:t> symbols for </a:t>
            </a:r>
            <a:r>
              <a:rPr lang="en-US" i="1" dirty="0">
                <a:solidFill>
                  <a:srgbClr val="CE00BB"/>
                </a:solidFill>
              </a:rPr>
              <a:t>T</a:t>
            </a:r>
            <a:r>
              <a:rPr lang="en-US" dirty="0"/>
              <a:t> time steps)</a:t>
            </a:r>
          </a:p>
          <a:p>
            <a:pPr lvl="1"/>
            <a:r>
              <a:rPr lang="en-US" dirty="0"/>
              <a:t>Actions</a:t>
            </a:r>
          </a:p>
          <a:p>
            <a:pPr lvl="2"/>
            <a:r>
              <a:rPr lang="en-US" dirty="0">
                <a:solidFill>
                  <a:srgbClr val="CC00CC"/>
                </a:solidFill>
              </a:rPr>
              <a:t>W</a:t>
            </a:r>
            <a:r>
              <a:rPr lang="en-US" dirty="0">
                <a:solidFill>
                  <a:srgbClr val="00B050"/>
                </a:solidFill>
              </a:rPr>
              <a:t>_0</a:t>
            </a:r>
            <a:r>
              <a:rPr lang="en-US" dirty="0"/>
              <a:t> (Pacman moves West at time 0), </a:t>
            </a:r>
            <a:r>
              <a:rPr lang="en-US" dirty="0">
                <a:solidFill>
                  <a:srgbClr val="CC00CC"/>
                </a:solidFill>
              </a:rPr>
              <a:t>E</a:t>
            </a:r>
            <a:r>
              <a:rPr lang="en-US" dirty="0">
                <a:solidFill>
                  <a:srgbClr val="00B050"/>
                </a:solidFill>
              </a:rPr>
              <a:t>_0</a:t>
            </a:r>
            <a:r>
              <a:rPr lang="en-US" dirty="0">
                <a:solidFill>
                  <a:srgbClr val="CC00CC"/>
                </a:solidFill>
              </a:rPr>
              <a:t> </a:t>
            </a:r>
            <a:r>
              <a:rPr lang="en-US" dirty="0"/>
              <a:t>etc. (</a:t>
            </a:r>
            <a:r>
              <a:rPr lang="en-US" dirty="0">
                <a:solidFill>
                  <a:srgbClr val="CE00BB"/>
                </a:solidFill>
              </a:rPr>
              <a:t>4</a:t>
            </a:r>
            <a:r>
              <a:rPr lang="en-US" i="1" dirty="0">
                <a:solidFill>
                  <a:srgbClr val="CE00BB"/>
                </a:solidFill>
              </a:rPr>
              <a:t>T</a:t>
            </a:r>
            <a:r>
              <a:rPr lang="en-US" dirty="0"/>
              <a:t> symbols)</a:t>
            </a:r>
          </a:p>
          <a:p>
            <a:pPr lvl="1"/>
            <a:r>
              <a:rPr lang="en-US" dirty="0"/>
              <a:t>Pacman’s location</a:t>
            </a:r>
          </a:p>
          <a:p>
            <a:pPr lvl="2"/>
            <a:r>
              <a:rPr lang="en-US" dirty="0">
                <a:solidFill>
                  <a:srgbClr val="CC00CC"/>
                </a:solidFill>
              </a:rPr>
              <a:t>At_0,0</a:t>
            </a:r>
            <a:r>
              <a:rPr lang="en-US" dirty="0">
                <a:solidFill>
                  <a:srgbClr val="00B050"/>
                </a:solidFill>
              </a:rPr>
              <a:t>_0</a:t>
            </a:r>
            <a:r>
              <a:rPr lang="en-US" dirty="0"/>
              <a:t> (Pacman is at [0,0] at time 0), </a:t>
            </a:r>
            <a:r>
              <a:rPr lang="en-US" dirty="0">
                <a:solidFill>
                  <a:srgbClr val="CC00CC"/>
                </a:solidFill>
              </a:rPr>
              <a:t>At_0,1</a:t>
            </a:r>
            <a:r>
              <a:rPr lang="en-US" dirty="0">
                <a:solidFill>
                  <a:srgbClr val="00B050"/>
                </a:solidFill>
              </a:rPr>
              <a:t>_0</a:t>
            </a:r>
            <a:r>
              <a:rPr lang="en-US" dirty="0"/>
              <a:t> etc. (</a:t>
            </a:r>
            <a:r>
              <a:rPr lang="en-US" i="1" dirty="0">
                <a:solidFill>
                  <a:srgbClr val="CE00BB"/>
                </a:solidFill>
              </a:rPr>
              <a:t>NT</a:t>
            </a:r>
            <a:r>
              <a:rPr lang="en-US" dirty="0"/>
              <a:t> symbols)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11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646023" y="1967085"/>
            <a:ext cx="2172447" cy="22032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5F43EE9-3F56-D34A-9610-A2705C6D2E1A}"/>
              </a:ext>
            </a:extLst>
          </p:cNvPr>
          <p:cNvCxnSpPr/>
          <p:nvPr/>
        </p:nvCxnSpPr>
        <p:spPr>
          <a:xfrm>
            <a:off x="902825" y="4166886"/>
            <a:ext cx="6076709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274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an-berkeley-nlp-v1">
  <a:themeElements>
    <a:clrScheme name="dan-berkeley-nlp-v1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an-berkeley-nlp-v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an-berkeley-nlp-v1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-berkeley-nlp-v1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-berkeley-nlp-v1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-berkeley-nlp-v1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-berkeley-nlp-v1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-berkeley-nlp-v1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-berkeley-nlp-v1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-berkeley-nlp-v1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-berkeley-nlp-v1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-berkeley-nlp-v1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-berkeley-nlp-v1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-berkeley-nlp-v1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9385</TotalTime>
  <Words>3674</Words>
  <Application>Microsoft Macintosh PowerPoint</Application>
  <PresentationFormat>Widescreen</PresentationFormat>
  <Paragraphs>422</Paragraphs>
  <Slides>54</Slides>
  <Notes>2</Notes>
  <HiddenSlides>1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59" baseType="lpstr">
      <vt:lpstr>Apple Chancery</vt:lpstr>
      <vt:lpstr>Arial</vt:lpstr>
      <vt:lpstr>Calibri</vt:lpstr>
      <vt:lpstr>Wingdings</vt:lpstr>
      <vt:lpstr>dan-berkeley-nlp-v1</vt:lpstr>
      <vt:lpstr>Inference: entailment</vt:lpstr>
      <vt:lpstr>Inference: proofs</vt:lpstr>
      <vt:lpstr>Inference: proofs</vt:lpstr>
      <vt:lpstr>Propositional logic syntax</vt:lpstr>
      <vt:lpstr>Propositional logic semantics</vt:lpstr>
      <vt:lpstr>Example</vt:lpstr>
      <vt:lpstr>Example</vt:lpstr>
      <vt:lpstr>The plan</vt:lpstr>
      <vt:lpstr>Partially observable Pacman</vt:lpstr>
      <vt:lpstr>How many possible worlds?</vt:lpstr>
      <vt:lpstr>Pacman’s knowledge base: Map</vt:lpstr>
      <vt:lpstr>Pacman’s knowledge base: Initial state</vt:lpstr>
      <vt:lpstr>Pacman’s knowledge base: Sensor model</vt:lpstr>
      <vt:lpstr>Pacman’s knowledge base: Transition model</vt:lpstr>
      <vt:lpstr>How many sentences?</vt:lpstr>
      <vt:lpstr>Some reasoning tasks</vt:lpstr>
      <vt:lpstr>Summary</vt:lpstr>
      <vt:lpstr>CS 188: Artificial Intelligence </vt:lpstr>
      <vt:lpstr>Inference (reminder)</vt:lpstr>
      <vt:lpstr>Satisfiability and entailment</vt:lpstr>
      <vt:lpstr>Conjunctive normal form (CNF)</vt:lpstr>
      <vt:lpstr>Efficient SAT solvers</vt:lpstr>
      <vt:lpstr>DPLL algorithm</vt:lpstr>
      <vt:lpstr>Efficiency</vt:lpstr>
      <vt:lpstr>SAT solvers in practice</vt:lpstr>
      <vt:lpstr>Planning as satisfiability</vt:lpstr>
      <vt:lpstr>Basic PacPhysics for Planning</vt:lpstr>
      <vt:lpstr>PowerPoint Presentation</vt:lpstr>
      <vt:lpstr>PowerPoint Presentation</vt:lpstr>
      <vt:lpstr>PowerPoint Presentation</vt:lpstr>
      <vt:lpstr>Reminder: Partially observable Pacman</vt:lpstr>
      <vt:lpstr>State estimation</vt:lpstr>
      <vt:lpstr>Example: Localization in a known map</vt:lpstr>
      <vt:lpstr>Localization demo</vt:lpstr>
      <vt:lpstr>Localization demo</vt:lpstr>
      <vt:lpstr>Localization demo</vt:lpstr>
      <vt:lpstr>Localization demo</vt:lpstr>
      <vt:lpstr>Localization demo</vt:lpstr>
      <vt:lpstr>Localization demo</vt:lpstr>
      <vt:lpstr>Localization demo</vt:lpstr>
      <vt:lpstr>Localization demo</vt:lpstr>
      <vt:lpstr>Localization demo</vt:lpstr>
      <vt:lpstr>Localization demo</vt:lpstr>
      <vt:lpstr>Localization demo</vt:lpstr>
      <vt:lpstr>Localization with random movement</vt:lpstr>
      <vt:lpstr>State estimation contd.</vt:lpstr>
      <vt:lpstr>Example: Mapping from a known relative location</vt:lpstr>
      <vt:lpstr>Mapping demo</vt:lpstr>
      <vt:lpstr>Simultaneous localization and mapping</vt:lpstr>
      <vt:lpstr>Simple theorem proving: Forward chaining</vt:lpstr>
      <vt:lpstr>Properties of forward chaining</vt:lpstr>
      <vt:lpstr>Backward chaining (briefly)</vt:lpstr>
      <vt:lpstr>Resolution (briefly)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188: Artificial Intelligence </dc:title>
  <dc:creator>Stuart RUSSELL</dc:creator>
  <cp:lastModifiedBy>Stuart RUSSELL</cp:lastModifiedBy>
  <cp:revision>17</cp:revision>
  <dcterms:created xsi:type="dcterms:W3CDTF">2021-02-06T20:47:50Z</dcterms:created>
  <dcterms:modified xsi:type="dcterms:W3CDTF">2023-02-02T22:01:54Z</dcterms:modified>
</cp:coreProperties>
</file>

<file path=docProps/thumbnail.jpeg>
</file>